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70" r:id="rId14"/>
    <p:sldId id="271" r:id="rId15"/>
    <p:sldId id="272" r:id="rId16"/>
    <p:sldId id="273" r:id="rId17"/>
    <p:sldId id="274" r:id="rId18"/>
    <p:sldId id="267" r:id="rId19"/>
    <p:sldId id="275" r:id="rId20"/>
  </p:sldIdLst>
  <p:sldSz cx="9144000" cy="5143500" type="screen16x9"/>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88" d="100"/>
          <a:sy n="88" d="100"/>
        </p:scale>
        <p:origin x="-876" y="-96"/>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8" name="TextBox 7"/>
          <p:cNvSpPr txBox="1"/>
          <p:nvPr/>
        </p:nvSpPr>
        <p:spPr>
          <a:xfrm>
            <a:off x="1828800" y="2240554"/>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914400"/>
            <a:ext cx="7543800" cy="1614488"/>
          </a:xfrm>
        </p:spPr>
        <p:txBody>
          <a:bodyPr>
            <a:noAutofit/>
          </a:bodyPr>
          <a:lstStyle>
            <a:lvl1pPr>
              <a:defRPr sz="6000">
                <a:solidFill>
                  <a:schemeClr val="tx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133600" y="2531618"/>
            <a:ext cx="6172200" cy="51435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15" name="Date Placeholder 14"/>
          <p:cNvSpPr>
            <a:spLocks noGrp="1"/>
          </p:cNvSpPr>
          <p:nvPr>
            <p:ph type="dt" sz="half" idx="10"/>
          </p:nvPr>
        </p:nvSpPr>
        <p:spPr/>
        <p:txBody>
          <a:bodyPr/>
          <a:lstStyle/>
          <a:p>
            <a:fld id="{1B8ABB09-4A1D-463E-8065-109CC2B7EFAA}" type="datetimeFigureOut">
              <a:rPr lang="ar-SA" smtClean="0"/>
              <a:pPr/>
              <a:t>21/02/1440</a:t>
            </a:fld>
            <a:endParaRPr lang="ar-SA"/>
          </a:p>
        </p:txBody>
      </p:sp>
      <p:sp>
        <p:nvSpPr>
          <p:cNvPr id="16" name="Slide Number Placeholder 15"/>
          <p:cNvSpPr>
            <a:spLocks noGrp="1"/>
          </p:cNvSpPr>
          <p:nvPr>
            <p:ph type="sldNum" sz="quarter" idx="11"/>
          </p:nvPr>
        </p:nvSpPr>
        <p:spPr/>
        <p:txBody>
          <a:bodyPr/>
          <a:lstStyle/>
          <a:p>
            <a:fld id="{0B34F065-1154-456A-91E3-76DE8E75E17B}" type="slidenum">
              <a:rPr lang="ar-SA" smtClean="0"/>
              <a:pPr/>
              <a:t>‹#›</a:t>
            </a:fld>
            <a:endParaRPr lang="ar-SA"/>
          </a:p>
        </p:txBody>
      </p:sp>
      <p:sp>
        <p:nvSpPr>
          <p:cNvPr id="17" name="Footer Placeholder 16"/>
          <p:cNvSpPr>
            <a:spLocks noGrp="1"/>
          </p:cNvSpPr>
          <p:nvPr>
            <p:ph type="ftr" sz="quarter" idx="12"/>
          </p:nvPr>
        </p:nvSpPr>
        <p:spPr/>
        <p:txBody>
          <a:bodyPr/>
          <a:lstStyle/>
          <a:p>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133600" y="514351"/>
            <a:ext cx="5791200" cy="2628899"/>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pPr/>
              <a:t>21/02/1440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457201"/>
            <a:ext cx="2133600" cy="38862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895600" y="514351"/>
            <a:ext cx="5029200" cy="34290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pPr/>
              <a:t>21/02/1440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3" name="Title 12"/>
          <p:cNvSpPr>
            <a:spLocks noGrp="1"/>
          </p:cNvSpPr>
          <p:nvPr>
            <p:ph type="title"/>
          </p:nvPr>
        </p:nvSpPr>
        <p:spPr/>
        <p:txBody>
          <a:bodyPr/>
          <a:lstStyle/>
          <a:p>
            <a:r>
              <a:rPr lang="ar-SA" smtClean="0"/>
              <a:t>انقر لتحرير نمط العنوان الرئيسي</a:t>
            </a:r>
            <a:endParaRPr lang="en-US"/>
          </a:p>
        </p:txBody>
      </p:sp>
      <p:sp>
        <p:nvSpPr>
          <p:cNvPr id="14" name="Date Placeholder 13"/>
          <p:cNvSpPr>
            <a:spLocks noGrp="1"/>
          </p:cNvSpPr>
          <p:nvPr>
            <p:ph type="dt" sz="half" idx="10"/>
          </p:nvPr>
        </p:nvSpPr>
        <p:spPr/>
        <p:txBody>
          <a:bodyPr/>
          <a:lstStyle/>
          <a:p>
            <a:fld id="{1B8ABB09-4A1D-463E-8065-109CC2B7EFAA}" type="datetimeFigureOut">
              <a:rPr lang="ar-SA" smtClean="0"/>
              <a:pPr/>
              <a:t>21/02/1440</a:t>
            </a:fld>
            <a:endParaRPr lang="ar-SA"/>
          </a:p>
        </p:txBody>
      </p:sp>
      <p:sp>
        <p:nvSpPr>
          <p:cNvPr id="15" name="Slide Number Placeholder 14"/>
          <p:cNvSpPr>
            <a:spLocks noGrp="1"/>
          </p:cNvSpPr>
          <p:nvPr>
            <p:ph type="sldNum" sz="quarter" idx="11"/>
          </p:nvPr>
        </p:nvSpPr>
        <p:spPr/>
        <p:txBody>
          <a:bodyPr/>
          <a:lstStyle/>
          <a:p>
            <a:fld id="{0B34F065-1154-456A-91E3-76DE8E75E17B}" type="slidenum">
              <a:rPr lang="ar-SA" smtClean="0"/>
              <a:pPr/>
              <a:t>‹#›</a:t>
            </a:fld>
            <a:endParaRPr lang="ar-SA"/>
          </a:p>
        </p:txBody>
      </p:sp>
      <p:sp>
        <p:nvSpPr>
          <p:cNvPr id="16" name="Footer Placeholder 15"/>
          <p:cNvSpPr>
            <a:spLocks noGrp="1"/>
          </p:cNvSpPr>
          <p:nvPr>
            <p:ph type="ftr" sz="quarter" idx="12"/>
          </p:nvPr>
        </p:nvSpPr>
        <p:spPr/>
        <p:txBody>
          <a:bodyPr/>
          <a:lstStyle/>
          <a:p>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8" name="TextBox 7"/>
          <p:cNvSpPr txBox="1"/>
          <p:nvPr/>
        </p:nvSpPr>
        <p:spPr>
          <a:xfrm>
            <a:off x="4267200" y="3055873"/>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3200526"/>
            <a:ext cx="3733800" cy="54864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12" name="Date Placeholder 11"/>
          <p:cNvSpPr>
            <a:spLocks noGrp="1"/>
          </p:cNvSpPr>
          <p:nvPr>
            <p:ph type="dt" sz="half" idx="10"/>
          </p:nvPr>
        </p:nvSpPr>
        <p:spPr/>
        <p:txBody>
          <a:bodyPr/>
          <a:lstStyle/>
          <a:p>
            <a:fld id="{1B8ABB09-4A1D-463E-8065-109CC2B7EFAA}" type="datetimeFigureOut">
              <a:rPr lang="ar-SA" smtClean="0"/>
              <a:pPr/>
              <a:t>21/02/1440</a:t>
            </a:fld>
            <a:endParaRPr lang="ar-SA"/>
          </a:p>
        </p:txBody>
      </p:sp>
      <p:sp>
        <p:nvSpPr>
          <p:cNvPr id="13" name="Slide Number Placeholder 12"/>
          <p:cNvSpPr>
            <a:spLocks noGrp="1"/>
          </p:cNvSpPr>
          <p:nvPr>
            <p:ph type="sldNum" sz="quarter" idx="11"/>
          </p:nvPr>
        </p:nvSpPr>
        <p:spPr/>
        <p:txBody>
          <a:bodyPr/>
          <a:lstStyle/>
          <a:p>
            <a:fld id="{0B34F065-1154-456A-91E3-76DE8E75E17B}" type="slidenum">
              <a:rPr lang="ar-SA" smtClean="0"/>
              <a:pPr/>
              <a:t>‹#›</a:t>
            </a:fld>
            <a:endParaRPr lang="ar-SA"/>
          </a:p>
        </p:txBody>
      </p:sp>
      <p:sp>
        <p:nvSpPr>
          <p:cNvPr id="14" name="Footer Placeholder 13"/>
          <p:cNvSpPr>
            <a:spLocks noGrp="1"/>
          </p:cNvSpPr>
          <p:nvPr>
            <p:ph type="ftr" sz="quarter" idx="12"/>
          </p:nvPr>
        </p:nvSpPr>
        <p:spPr/>
        <p:txBody>
          <a:bodyPr/>
          <a:lstStyle/>
          <a:p>
            <a:endParaRPr lang="ar-SA"/>
          </a:p>
        </p:txBody>
      </p:sp>
      <p:sp>
        <p:nvSpPr>
          <p:cNvPr id="4" name="Title 3"/>
          <p:cNvSpPr>
            <a:spLocks noGrp="1"/>
          </p:cNvSpPr>
          <p:nvPr>
            <p:ph type="title"/>
          </p:nvPr>
        </p:nvSpPr>
        <p:spPr>
          <a:xfrm>
            <a:off x="2286000" y="1428750"/>
            <a:ext cx="6035040" cy="1762506"/>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ar-SA" smtClean="0"/>
              <a:t>انقر لتحرير نمط العنوان الرئيسي</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1B8ABB09-4A1D-463E-8065-109CC2B7EFAA}" type="datetimeFigureOut">
              <a:rPr lang="ar-SA" smtClean="0"/>
              <a:pPr/>
              <a:t>21/02/1440</a:t>
            </a:fld>
            <a:endParaRPr lang="ar-SA"/>
          </a:p>
        </p:txBody>
      </p:sp>
      <p:sp>
        <p:nvSpPr>
          <p:cNvPr id="9" name="Slide Number Placeholder 8"/>
          <p:cNvSpPr>
            <a:spLocks noGrp="1"/>
          </p:cNvSpPr>
          <p:nvPr>
            <p:ph type="sldNum" sz="quarter" idx="11"/>
          </p:nvPr>
        </p:nvSpPr>
        <p:spPr/>
        <p:txBody>
          <a:bodyPr/>
          <a:lstStyle/>
          <a:p>
            <a:fld id="{0B34F065-1154-456A-91E3-76DE8E75E17B}" type="slidenum">
              <a:rPr lang="ar-SA" smtClean="0"/>
              <a:pPr/>
              <a:t>‹#›</a:t>
            </a:fld>
            <a:endParaRPr lang="ar-SA"/>
          </a:p>
        </p:txBody>
      </p:sp>
      <p:sp>
        <p:nvSpPr>
          <p:cNvPr id="10" name="Footer Placeholder 9"/>
          <p:cNvSpPr>
            <a:spLocks noGrp="1"/>
          </p:cNvSpPr>
          <p:nvPr>
            <p:ph type="ftr" sz="quarter" idx="12"/>
          </p:nvPr>
        </p:nvSpPr>
        <p:spPr/>
        <p:txBody>
          <a:bodyPr/>
          <a:lstStyle/>
          <a:p>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dirty="0"/>
          </a:p>
        </p:txBody>
      </p:sp>
      <p:sp>
        <p:nvSpPr>
          <p:cNvPr id="5" name="Content Placeholder 4"/>
          <p:cNvSpPr>
            <a:spLocks noGrp="1"/>
          </p:cNvSpPr>
          <p:nvPr>
            <p:ph sz="quarter" idx="13"/>
          </p:nvPr>
        </p:nvSpPr>
        <p:spPr>
          <a:xfrm>
            <a:off x="1344168" y="493776"/>
            <a:ext cx="3273552" cy="257175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Content Placeholder 6"/>
          <p:cNvSpPr>
            <a:spLocks noGrp="1"/>
          </p:cNvSpPr>
          <p:nvPr>
            <p:ph sz="quarter" idx="14"/>
          </p:nvPr>
        </p:nvSpPr>
        <p:spPr>
          <a:xfrm>
            <a:off x="5029200" y="493777"/>
            <a:ext cx="3273552" cy="2574131"/>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496482"/>
            <a:ext cx="3273552" cy="47982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344168" y="1028700"/>
            <a:ext cx="3276600" cy="20574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29200" y="496482"/>
            <a:ext cx="3273552" cy="47982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029200" y="1028700"/>
            <a:ext cx="3273552" cy="20574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3" name="TextBox 12"/>
          <p:cNvSpPr txBox="1"/>
          <p:nvPr/>
        </p:nvSpPr>
        <p:spPr>
          <a:xfrm>
            <a:off x="1056640" y="39014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39014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ar-SA" smtClean="0"/>
              <a:t>انقر لتحرير نمط العنوان الرئيسي</a:t>
            </a:r>
            <a:endParaRPr lang="en-US" dirty="0"/>
          </a:p>
        </p:txBody>
      </p:sp>
      <p:sp>
        <p:nvSpPr>
          <p:cNvPr id="14" name="Date Placeholder 13"/>
          <p:cNvSpPr>
            <a:spLocks noGrp="1"/>
          </p:cNvSpPr>
          <p:nvPr>
            <p:ph type="dt" sz="half" idx="10"/>
          </p:nvPr>
        </p:nvSpPr>
        <p:spPr/>
        <p:txBody>
          <a:bodyPr/>
          <a:lstStyle/>
          <a:p>
            <a:fld id="{1B8ABB09-4A1D-463E-8065-109CC2B7EFAA}" type="datetimeFigureOut">
              <a:rPr lang="ar-SA" smtClean="0"/>
              <a:pPr/>
              <a:t>21/02/1440</a:t>
            </a:fld>
            <a:endParaRPr lang="ar-SA"/>
          </a:p>
        </p:txBody>
      </p:sp>
      <p:sp>
        <p:nvSpPr>
          <p:cNvPr id="15" name="Slide Number Placeholder 14"/>
          <p:cNvSpPr>
            <a:spLocks noGrp="1"/>
          </p:cNvSpPr>
          <p:nvPr>
            <p:ph type="sldNum" sz="quarter" idx="11"/>
          </p:nvPr>
        </p:nvSpPr>
        <p:spPr/>
        <p:txBody>
          <a:bodyPr/>
          <a:lstStyle/>
          <a:p>
            <a:fld id="{0B34F065-1154-456A-91E3-76DE8E75E17B}" type="slidenum">
              <a:rPr lang="ar-SA" smtClean="0"/>
              <a:pPr/>
              <a:t>‹#›</a:t>
            </a:fld>
            <a:endParaRPr lang="ar-SA"/>
          </a:p>
        </p:txBody>
      </p:sp>
      <p:sp>
        <p:nvSpPr>
          <p:cNvPr id="16" name="Footer Placeholder 15"/>
          <p:cNvSpPr>
            <a:spLocks noGrp="1"/>
          </p:cNvSpPr>
          <p:nvPr>
            <p:ph type="ftr" sz="quarter" idx="12"/>
          </p:nvPr>
        </p:nvSpPr>
        <p:spPr/>
        <p:txBody>
          <a:bodyPr/>
          <a:lstStyle/>
          <a:p>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ar-SA" smtClean="0"/>
              <a:t>انقر لتحرير نمط العنوان الرئيسي</a:t>
            </a:r>
            <a:endParaRPr lang="en-US"/>
          </a:p>
        </p:txBody>
      </p:sp>
      <p:sp>
        <p:nvSpPr>
          <p:cNvPr id="7" name="Date Placeholder 6"/>
          <p:cNvSpPr>
            <a:spLocks noGrp="1"/>
          </p:cNvSpPr>
          <p:nvPr>
            <p:ph type="dt" sz="half" idx="10"/>
          </p:nvPr>
        </p:nvSpPr>
        <p:spPr/>
        <p:txBody>
          <a:bodyPr/>
          <a:lstStyle/>
          <a:p>
            <a:fld id="{1B8ABB09-4A1D-463E-8065-109CC2B7EFAA}" type="datetimeFigureOut">
              <a:rPr lang="ar-SA" smtClean="0"/>
              <a:pPr/>
              <a:t>21/02/1440</a:t>
            </a:fld>
            <a:endParaRPr lang="ar-SA"/>
          </a:p>
        </p:txBody>
      </p:sp>
      <p:sp>
        <p:nvSpPr>
          <p:cNvPr id="8" name="Slide Number Placeholder 7"/>
          <p:cNvSpPr>
            <a:spLocks noGrp="1"/>
          </p:cNvSpPr>
          <p:nvPr>
            <p:ph type="sldNum" sz="quarter" idx="11"/>
          </p:nvPr>
        </p:nvSpPr>
        <p:spPr/>
        <p:txBody>
          <a:bodyPr/>
          <a:lstStyle/>
          <a:p>
            <a:fld id="{0B34F065-1154-456A-91E3-76DE8E75E17B}" type="slidenum">
              <a:rPr lang="ar-SA" smtClean="0"/>
              <a:pPr/>
              <a:t>‹#›</a:t>
            </a:fld>
            <a:endParaRPr lang="ar-SA"/>
          </a:p>
        </p:txBody>
      </p:sp>
      <p:sp>
        <p:nvSpPr>
          <p:cNvPr id="9" name="Footer Placeholder 8"/>
          <p:cNvSpPr>
            <a:spLocks noGrp="1"/>
          </p:cNvSpPr>
          <p:nvPr>
            <p:ph type="ftr" sz="quarter" idx="12"/>
          </p:nvPr>
        </p:nvSpPr>
        <p:spPr/>
        <p:txBody>
          <a:bodyPr/>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8ABB09-4A1D-463E-8065-109CC2B7EFAA}" type="datetimeFigureOut">
              <a:rPr lang="ar-SA" smtClean="0"/>
              <a:pPr/>
              <a:t>21/02/1440</a:t>
            </a:fld>
            <a:endParaRPr lang="ar-SA"/>
          </a:p>
        </p:txBody>
      </p:sp>
      <p:sp>
        <p:nvSpPr>
          <p:cNvPr id="6" name="Slide Number Placeholder 5"/>
          <p:cNvSpPr>
            <a:spLocks noGrp="1"/>
          </p:cNvSpPr>
          <p:nvPr>
            <p:ph type="sldNum" sz="quarter" idx="11"/>
          </p:nvPr>
        </p:nvSpPr>
        <p:spPr/>
        <p:txBody>
          <a:bodyPr/>
          <a:lstStyle/>
          <a:p>
            <a:fld id="{0B34F065-1154-456A-91E3-76DE8E75E17B}" type="slidenum">
              <a:rPr lang="ar-SA" smtClean="0"/>
              <a:pPr/>
              <a:t>‹#›</a:t>
            </a:fld>
            <a:endParaRPr lang="ar-SA"/>
          </a:p>
        </p:txBody>
      </p:sp>
      <p:sp>
        <p:nvSpPr>
          <p:cNvPr id="7" name="Footer Placeholder 6"/>
          <p:cNvSpPr>
            <a:spLocks noGrp="1"/>
          </p:cNvSpPr>
          <p:nvPr>
            <p:ph type="ftr" sz="quarter" idx="12"/>
          </p:nvPr>
        </p:nvSpPr>
        <p:spPr/>
        <p:txBody>
          <a:bodyPr/>
          <a:lstStyle/>
          <a:p>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9" name="TextBox 8"/>
          <p:cNvSpPr txBox="1"/>
          <p:nvPr/>
        </p:nvSpPr>
        <p:spPr>
          <a:xfrm>
            <a:off x="5328920" y="1330941"/>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514351"/>
            <a:ext cx="4343400" cy="257175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715000" y="514351"/>
            <a:ext cx="2590800" cy="257175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5" name="Date Placeholder 14"/>
          <p:cNvSpPr>
            <a:spLocks noGrp="1"/>
          </p:cNvSpPr>
          <p:nvPr>
            <p:ph type="dt" sz="half" idx="10"/>
          </p:nvPr>
        </p:nvSpPr>
        <p:spPr/>
        <p:txBody>
          <a:bodyPr/>
          <a:lstStyle/>
          <a:p>
            <a:fld id="{1B8ABB09-4A1D-463E-8065-109CC2B7EFAA}" type="datetimeFigureOut">
              <a:rPr lang="ar-SA" smtClean="0"/>
              <a:pPr/>
              <a:t>21/02/1440</a:t>
            </a:fld>
            <a:endParaRPr lang="ar-SA"/>
          </a:p>
        </p:txBody>
      </p:sp>
      <p:sp>
        <p:nvSpPr>
          <p:cNvPr id="16" name="Slide Number Placeholder 15"/>
          <p:cNvSpPr>
            <a:spLocks noGrp="1"/>
          </p:cNvSpPr>
          <p:nvPr>
            <p:ph type="sldNum" sz="quarter" idx="11"/>
          </p:nvPr>
        </p:nvSpPr>
        <p:spPr/>
        <p:txBody>
          <a:bodyPr/>
          <a:lstStyle/>
          <a:p>
            <a:fld id="{0B34F065-1154-456A-91E3-76DE8E75E17B}" type="slidenum">
              <a:rPr lang="ar-SA" smtClean="0"/>
              <a:pPr/>
              <a:t>‹#›</a:t>
            </a:fld>
            <a:endParaRPr lang="ar-SA"/>
          </a:p>
        </p:txBody>
      </p:sp>
      <p:sp>
        <p:nvSpPr>
          <p:cNvPr id="17" name="Footer Placeholder 16"/>
          <p:cNvSpPr>
            <a:spLocks noGrp="1"/>
          </p:cNvSpPr>
          <p:nvPr>
            <p:ph type="ftr" sz="quarter" idx="12"/>
          </p:nvPr>
        </p:nvSpPr>
        <p:spPr/>
        <p:txBody>
          <a:bodyPr/>
          <a:lstStyle/>
          <a:p>
            <a:endParaRPr lang="ar-SA"/>
          </a:p>
        </p:txBody>
      </p:sp>
      <p:sp>
        <p:nvSpPr>
          <p:cNvPr id="18" name="Title 17"/>
          <p:cNvSpPr>
            <a:spLocks noGrp="1"/>
          </p:cNvSpPr>
          <p:nvPr>
            <p:ph type="title"/>
          </p:nvPr>
        </p:nvSpPr>
        <p:spPr/>
        <p:txBody>
          <a:bodyPr/>
          <a:lstStyle/>
          <a:p>
            <a:r>
              <a:rPr lang="ar-SA" smtClean="0"/>
              <a:t>انقر لتحرير نمط العنوان الرئيسي</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459582"/>
            <a:ext cx="6705600" cy="1910239"/>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2743200" y="2589785"/>
            <a:ext cx="5029200" cy="540603"/>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9" name="TextBox 8"/>
          <p:cNvSpPr txBox="1"/>
          <p:nvPr/>
        </p:nvSpPr>
        <p:spPr>
          <a:xfrm>
            <a:off x="2435352" y="2498598"/>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sp>
        <p:nvSpPr>
          <p:cNvPr id="13" name="Date Placeholder 12"/>
          <p:cNvSpPr>
            <a:spLocks noGrp="1"/>
          </p:cNvSpPr>
          <p:nvPr>
            <p:ph type="dt" sz="half" idx="10"/>
          </p:nvPr>
        </p:nvSpPr>
        <p:spPr/>
        <p:txBody>
          <a:bodyPr/>
          <a:lstStyle/>
          <a:p>
            <a:fld id="{1B8ABB09-4A1D-463E-8065-109CC2B7EFAA}" type="datetimeFigureOut">
              <a:rPr lang="ar-SA" smtClean="0"/>
              <a:pPr/>
              <a:t>21/02/1440</a:t>
            </a:fld>
            <a:endParaRPr lang="ar-SA"/>
          </a:p>
        </p:txBody>
      </p:sp>
      <p:sp>
        <p:nvSpPr>
          <p:cNvPr id="14" name="Slide Number Placeholder 13"/>
          <p:cNvSpPr>
            <a:spLocks noGrp="1"/>
          </p:cNvSpPr>
          <p:nvPr>
            <p:ph type="sldNum" sz="quarter" idx="11"/>
          </p:nvPr>
        </p:nvSpPr>
        <p:spPr/>
        <p:txBody>
          <a:bodyPr/>
          <a:lstStyle/>
          <a:p>
            <a:fld id="{0B34F065-1154-456A-91E3-76DE8E75E17B}" type="slidenum">
              <a:rPr lang="ar-SA" smtClean="0"/>
              <a:pPr/>
              <a:t>‹#›</a:t>
            </a:fld>
            <a:endParaRPr lang="ar-SA"/>
          </a:p>
        </p:txBody>
      </p:sp>
      <p:sp>
        <p:nvSpPr>
          <p:cNvPr id="15" name="Footer Placeholder 14"/>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51435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778831"/>
            <a:ext cx="7240620" cy="4280240"/>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418098" y="314349"/>
            <a:ext cx="4153854"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87641"/>
            <a:ext cx="6479362" cy="3566068"/>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3657600"/>
            <a:ext cx="7543800" cy="685800"/>
          </a:xfrm>
          <a:prstGeom prst="rect">
            <a:avLst/>
          </a:prstGeom>
        </p:spPr>
        <p:txBody>
          <a:bodyPr vert="horz" lIns="91440" tIns="45720" rIns="91440" bIns="45720" rtlCol="0" anchor="b">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133600" y="514351"/>
            <a:ext cx="6096000" cy="2743199"/>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172200" y="4616054"/>
            <a:ext cx="2133600" cy="273844"/>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1B8ABB09-4A1D-463E-8065-109CC2B7EFAA}" type="datetimeFigureOut">
              <a:rPr lang="ar-SA" smtClean="0"/>
              <a:pPr/>
              <a:t>21/02/1440</a:t>
            </a:fld>
            <a:endParaRPr lang="ar-SA"/>
          </a:p>
        </p:txBody>
      </p:sp>
      <p:sp>
        <p:nvSpPr>
          <p:cNvPr id="5" name="Footer Placeholder 4"/>
          <p:cNvSpPr>
            <a:spLocks noGrp="1"/>
          </p:cNvSpPr>
          <p:nvPr>
            <p:ph type="ftr" sz="quarter" idx="3"/>
          </p:nvPr>
        </p:nvSpPr>
        <p:spPr>
          <a:xfrm>
            <a:off x="822960" y="4616054"/>
            <a:ext cx="4572000" cy="273844"/>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ar-SA"/>
          </a:p>
        </p:txBody>
      </p:sp>
      <p:sp>
        <p:nvSpPr>
          <p:cNvPr id="6" name="Slide Number Placeholder 5"/>
          <p:cNvSpPr>
            <a:spLocks noGrp="1"/>
          </p:cNvSpPr>
          <p:nvPr>
            <p:ph type="sldNum" sz="quarter" idx="4"/>
          </p:nvPr>
        </p:nvSpPr>
        <p:spPr>
          <a:xfrm>
            <a:off x="822960" y="4381500"/>
            <a:ext cx="2133600" cy="2286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0B34F065-1154-456A-91E3-76DE8E75E17B}"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p:cNvPicPr>
            <a:picLocks noChangeAspect="1"/>
          </p:cNvPicPr>
          <p:nvPr/>
        </p:nvPicPr>
        <p:blipFill rotWithShape="1">
          <a:blip r:embed="rId2">
            <a:extLst>
              <a:ext uri="{28A0092B-C50C-407E-A947-70E740481C1C}">
                <a14:useLocalDpi xmlns="" xmlns:a14="http://schemas.microsoft.com/office/drawing/2010/main" val="0"/>
              </a:ext>
            </a:extLst>
          </a:blip>
          <a:srcRect t="32121" b="18585"/>
          <a:stretch/>
        </p:blipFill>
        <p:spPr>
          <a:xfrm>
            <a:off x="7" y="0"/>
            <a:ext cx="9143999" cy="5143500"/>
          </a:xfrm>
          <a:prstGeom prst="rect">
            <a:avLst/>
          </a:prstGeom>
        </p:spPr>
      </p:pic>
      <p:sp>
        <p:nvSpPr>
          <p:cNvPr id="7" name="مربع نص 6"/>
          <p:cNvSpPr txBox="1"/>
          <p:nvPr/>
        </p:nvSpPr>
        <p:spPr>
          <a:xfrm>
            <a:off x="115956" y="141480"/>
            <a:ext cx="8928992" cy="5047536"/>
          </a:xfrm>
          <a:prstGeom prst="rect">
            <a:avLst/>
          </a:prstGeom>
          <a:noFill/>
        </p:spPr>
        <p:txBody>
          <a:bodyPr wrap="square" rtlCol="0">
            <a:spAutoFit/>
          </a:bodyPr>
          <a:lstStyle/>
          <a:p>
            <a:pPr algn="ctr"/>
            <a:r>
              <a:rPr lang="en-US" sz="2800" b="1" dirty="0" smtClean="0">
                <a:solidFill>
                  <a:schemeClr val="accent1">
                    <a:lumMod val="75000"/>
                  </a:schemeClr>
                </a:solidFill>
                <a:effectLst/>
                <a:latin typeface="Times New Roman" panose="02020603050405020304" pitchFamily="18" charset="0"/>
                <a:cs typeface="Times New Roman" panose="02020603050405020304" pitchFamily="18" charset="0"/>
              </a:rPr>
              <a:t>VETERINARY PARASITOLOGY </a:t>
            </a:r>
          </a:p>
          <a:p>
            <a:pPr algn="ctr"/>
            <a:endParaRPr lang="en-US" sz="2800" b="1" dirty="0" smtClean="0">
              <a:solidFill>
                <a:schemeClr val="accent5">
                  <a:lumMod val="75000"/>
                </a:schemeClr>
              </a:solidFill>
              <a:latin typeface="Times New Roman" panose="02020603050405020304" pitchFamily="18" charset="0"/>
              <a:cs typeface="Times New Roman" panose="02020603050405020304" pitchFamily="18" charset="0"/>
            </a:endParaRPr>
          </a:p>
          <a:p>
            <a:pPr algn="ctr"/>
            <a:r>
              <a:rPr lang="en-US" sz="2800" b="1" dirty="0" smtClean="0">
                <a:solidFill>
                  <a:schemeClr val="accent1">
                    <a:lumMod val="75000"/>
                  </a:schemeClr>
                </a:solidFill>
                <a:latin typeface="Times New Roman" panose="02020603050405020304" pitchFamily="18" charset="0"/>
                <a:cs typeface="Times New Roman" panose="02020603050405020304" pitchFamily="18" charset="0"/>
              </a:rPr>
              <a:t>THIRD YEAR STAGE</a:t>
            </a:r>
          </a:p>
          <a:p>
            <a:pPr algn="ctr"/>
            <a:r>
              <a:rPr lang="en-US" sz="2800" b="1" dirty="0" smtClean="0">
                <a:solidFill>
                  <a:srgbClr val="FF3300"/>
                </a:solidFill>
                <a:latin typeface="Times New Roman" panose="02020603050405020304" pitchFamily="18" charset="0"/>
                <a:cs typeface="Times New Roman" panose="02020603050405020304" pitchFamily="18" charset="0"/>
              </a:rPr>
              <a:t>2018-2019</a:t>
            </a:r>
          </a:p>
          <a:p>
            <a:pPr algn="ctr"/>
            <a:endParaRPr lang="en-US" sz="2400" dirty="0" smtClean="0">
              <a:solidFill>
                <a:srgbClr val="FF3300"/>
              </a:solidFill>
            </a:endParaRPr>
          </a:p>
          <a:p>
            <a:pPr algn="ctr"/>
            <a:r>
              <a:rPr lang="en-US" sz="2400" b="1" dirty="0" smtClean="0">
                <a:solidFill>
                  <a:srgbClr val="FF3300"/>
                </a:solidFill>
                <a:effectLst>
                  <a:glow rad="101600">
                    <a:schemeClr val="accent1">
                      <a:satMod val="175000"/>
                      <a:alpha val="40000"/>
                    </a:schemeClr>
                  </a:glow>
                  <a:outerShdw blurRad="38100" dist="38100" dir="2700000" algn="tl">
                    <a:srgbClr val="000000">
                      <a:alpha val="43137"/>
                    </a:srgbClr>
                  </a:outerShdw>
                  <a:reflection blurRad="6350" stA="55000" endA="300" endPos="45500" dir="5400000" sy="-100000" algn="bl" rotWithShape="0"/>
                </a:effectLst>
                <a:latin typeface="Andalus" panose="02020603050405020304" pitchFamily="18" charset="-78"/>
                <a:cs typeface="Andalus" panose="02020603050405020304" pitchFamily="18" charset="-78"/>
              </a:rPr>
              <a:t>PROF</a:t>
            </a:r>
            <a:r>
              <a:rPr lang="en-US" sz="2400" b="1" dirty="0">
                <a:solidFill>
                  <a:srgbClr val="FF3300"/>
                </a:solidFill>
                <a:effectLst>
                  <a:glow rad="101600">
                    <a:schemeClr val="accent1">
                      <a:satMod val="175000"/>
                      <a:alpha val="40000"/>
                    </a:schemeClr>
                  </a:glow>
                  <a:outerShdw blurRad="38100" dist="38100" dir="2700000" algn="tl">
                    <a:srgbClr val="000000">
                      <a:alpha val="43137"/>
                    </a:srgbClr>
                  </a:outerShdw>
                  <a:reflection blurRad="6350" stA="55000" endA="300" endPos="45500" dir="5400000" sy="-100000" algn="bl" rotWithShape="0"/>
                </a:effectLst>
                <a:latin typeface="Andalus" panose="02020603050405020304" pitchFamily="18" charset="-78"/>
                <a:cs typeface="Andalus" panose="02020603050405020304" pitchFamily="18" charset="-78"/>
              </a:rPr>
              <a:t>. DR. GAHZI Y. </a:t>
            </a:r>
            <a:r>
              <a:rPr lang="en-US" sz="2400" b="1" dirty="0" smtClean="0">
                <a:solidFill>
                  <a:srgbClr val="FF3300"/>
                </a:solidFill>
                <a:effectLst>
                  <a:glow rad="101600">
                    <a:schemeClr val="accent1">
                      <a:satMod val="175000"/>
                      <a:alpha val="40000"/>
                    </a:schemeClr>
                  </a:glow>
                  <a:outerShdw blurRad="38100" dist="38100" dir="2700000" algn="tl">
                    <a:srgbClr val="000000">
                      <a:alpha val="43137"/>
                    </a:srgbClr>
                  </a:outerShdw>
                  <a:reflection blurRad="6350" stA="55000" endA="300" endPos="45500" dir="5400000" sy="-100000" algn="bl" rotWithShape="0"/>
                </a:effectLst>
                <a:latin typeface="Andalus" panose="02020603050405020304" pitchFamily="18" charset="-78"/>
                <a:cs typeface="Andalus" panose="02020603050405020304" pitchFamily="18" charset="-78"/>
              </a:rPr>
              <a:t>AL-EMARAH</a:t>
            </a:r>
            <a:endParaRPr lang="en-US" sz="2400" b="1" dirty="0">
              <a:solidFill>
                <a:srgbClr val="FF3300"/>
              </a:solidFill>
              <a:effectLst>
                <a:glow rad="101600">
                  <a:schemeClr val="accent1">
                    <a:satMod val="175000"/>
                    <a:alpha val="40000"/>
                  </a:schemeClr>
                </a:glow>
                <a:outerShdw blurRad="38100" dist="38100" dir="2700000" algn="tl">
                  <a:srgbClr val="000000">
                    <a:alpha val="43137"/>
                  </a:srgbClr>
                </a:outerShdw>
                <a:reflection blurRad="6350" stA="55000" endA="300" endPos="45500" dir="5400000" sy="-100000" algn="bl" rotWithShape="0"/>
              </a:effectLst>
              <a:latin typeface="Andalus" panose="02020603050405020304" pitchFamily="18" charset="-78"/>
              <a:cs typeface="Andalus" panose="02020603050405020304" pitchFamily="18" charset="-78"/>
            </a:endParaRPr>
          </a:p>
          <a:p>
            <a:pPr algn="ctr"/>
            <a:endParaRPr lang="en-US" sz="2400" b="1" dirty="0" smtClean="0">
              <a:solidFill>
                <a:srgbClr val="FF3300"/>
              </a:solidFill>
              <a:latin typeface="Andalus" panose="02020603050405020304" pitchFamily="18" charset="-78"/>
              <a:cs typeface="Andalus" panose="02020603050405020304" pitchFamily="18" charset="-78"/>
            </a:endParaRPr>
          </a:p>
          <a:p>
            <a:pPr algn="ctr"/>
            <a:r>
              <a:rPr lang="en-US" sz="2400" b="1" dirty="0" smtClean="0">
                <a:solidFill>
                  <a:srgbClr val="FF3300"/>
                </a:solidFill>
                <a:latin typeface="Andalus" panose="02020603050405020304" pitchFamily="18" charset="-78"/>
                <a:cs typeface="Andalus" panose="02020603050405020304" pitchFamily="18" charset="-78"/>
              </a:rPr>
              <a:t>PARASITOLOGEST</a:t>
            </a:r>
            <a:endParaRPr lang="en-US" sz="2400" b="1" dirty="0">
              <a:solidFill>
                <a:srgbClr val="FF3300"/>
              </a:solidFill>
              <a:latin typeface="Andalus" panose="02020603050405020304" pitchFamily="18" charset="-78"/>
              <a:cs typeface="Andalus" panose="02020603050405020304" pitchFamily="18" charset="-78"/>
            </a:endParaRPr>
          </a:p>
          <a:p>
            <a:pPr algn="ctr"/>
            <a:r>
              <a:rPr lang="en-US" sz="2400" b="1" dirty="0">
                <a:latin typeface="Times New Roman" panose="02020603050405020304" pitchFamily="18" charset="0"/>
                <a:cs typeface="Times New Roman" panose="02020603050405020304" pitchFamily="18" charset="0"/>
              </a:rPr>
              <a:t> </a:t>
            </a:r>
          </a:p>
          <a:p>
            <a:pPr algn="ctr"/>
            <a:r>
              <a:rPr lang="en-US" sz="2400" b="1" dirty="0">
                <a:solidFill>
                  <a:schemeClr val="accent1">
                    <a:lumMod val="75000"/>
                  </a:schemeClr>
                </a:solidFill>
                <a:latin typeface="Times New Roman" panose="02020603050405020304" pitchFamily="18" charset="0"/>
                <a:cs typeface="Times New Roman" panose="02020603050405020304" pitchFamily="18" charset="0"/>
              </a:rPr>
              <a:t>Department of Veterinary Microbiology and Parasitology</a:t>
            </a:r>
          </a:p>
          <a:p>
            <a:pPr algn="ctr"/>
            <a:r>
              <a:rPr lang="en-US" sz="2400" b="1" dirty="0">
                <a:solidFill>
                  <a:schemeClr val="accent1">
                    <a:lumMod val="75000"/>
                  </a:schemeClr>
                </a:solidFill>
                <a:latin typeface="Times New Roman" panose="02020603050405020304" pitchFamily="18" charset="0"/>
                <a:cs typeface="Times New Roman" panose="02020603050405020304" pitchFamily="18" charset="0"/>
              </a:rPr>
              <a:t>College of Veterinary Medicine</a:t>
            </a:r>
          </a:p>
          <a:p>
            <a:pPr algn="ctr"/>
            <a:r>
              <a:rPr lang="en-US" sz="2400" b="1" dirty="0">
                <a:solidFill>
                  <a:schemeClr val="accent1">
                    <a:lumMod val="75000"/>
                  </a:schemeClr>
                </a:solidFill>
                <a:latin typeface="Times New Roman" panose="02020603050405020304" pitchFamily="18" charset="0"/>
                <a:cs typeface="Times New Roman" panose="02020603050405020304" pitchFamily="18" charset="0"/>
              </a:rPr>
              <a:t>University of Basrah</a:t>
            </a:r>
          </a:p>
          <a:p>
            <a:endParaRPr lang="en-US" dirty="0"/>
          </a:p>
        </p:txBody>
      </p:sp>
    </p:spTree>
    <p:extLst>
      <p:ext uri="{BB962C8B-B14F-4D97-AF65-F5344CB8AC3E}">
        <p14:creationId xmlns="" xmlns:p14="http://schemas.microsoft.com/office/powerpoint/2010/main" val="19744088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7">
                                            <p:txEl>
                                              <p:pRg st="5" end="5"/>
                                            </p:txEl>
                                          </p:spTgt>
                                        </p:tgtEl>
                                        <p:attrNameLst>
                                          <p:attrName>style.visibility</p:attrName>
                                        </p:attrNameLst>
                                      </p:cBhvr>
                                      <p:to>
                                        <p:strVal val="visible"/>
                                      </p:to>
                                    </p:set>
                                    <p:animEffect transition="in" filter="fade">
                                      <p:cBhvr>
                                        <p:cTn id="7" dur="2000"/>
                                        <p:tgtEl>
                                          <p:spTgt spid="7">
                                            <p:txEl>
                                              <p:pRg st="5" end="5"/>
                                            </p:txEl>
                                          </p:spTgt>
                                        </p:tgtEl>
                                      </p:cBhvr>
                                    </p:animEffect>
                                    <p:anim calcmode="lin" valueType="num">
                                      <p:cBhvr>
                                        <p:cTn id="8" dur="2000" fill="hold"/>
                                        <p:tgtEl>
                                          <p:spTgt spid="7">
                                            <p:txEl>
                                              <p:pRg st="5" end="5"/>
                                            </p:txEl>
                                          </p:spTgt>
                                        </p:tgtEl>
                                        <p:attrNameLst>
                                          <p:attrName>ppt_w</p:attrName>
                                        </p:attrNameLst>
                                      </p:cBhvr>
                                      <p:tavLst>
                                        <p:tav tm="0" fmla="#ppt_w*sin(2.5*pi*$)">
                                          <p:val>
                                            <p:fltVal val="0"/>
                                          </p:val>
                                        </p:tav>
                                        <p:tav tm="100000">
                                          <p:val>
                                            <p:fltVal val="1"/>
                                          </p:val>
                                        </p:tav>
                                      </p:tavLst>
                                    </p:anim>
                                    <p:anim calcmode="lin" valueType="num">
                                      <p:cBhvr>
                                        <p:cTn id="9" dur="2000" fill="hold"/>
                                        <p:tgtEl>
                                          <p:spTgt spid="7">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5181" y="101364"/>
            <a:ext cx="8809307" cy="4401205"/>
          </a:xfrm>
          <a:prstGeom prst="rect">
            <a:avLst/>
          </a:prstGeom>
          <a:noFill/>
        </p:spPr>
        <p:txBody>
          <a:bodyPr wrap="square" rtlCol="0">
            <a:spAutoFit/>
          </a:bodyPr>
          <a:lstStyle/>
          <a:p>
            <a:pPr algn="l"/>
            <a:r>
              <a:rPr lang="en-US" sz="2800" b="1" dirty="0" smtClean="0">
                <a:solidFill>
                  <a:schemeClr val="tx1">
                    <a:lumMod val="85000"/>
                  </a:schemeClr>
                </a:solidFill>
                <a:latin typeface="Times New Roman" panose="02020603050405020304" pitchFamily="18" charset="0"/>
                <a:cs typeface="Times New Roman" panose="02020603050405020304" pitchFamily="18" charset="0"/>
              </a:rPr>
              <a:t>NEMATODA</a:t>
            </a:r>
          </a:p>
          <a:p>
            <a:pPr algn="ctr"/>
            <a:r>
              <a:rPr lang="en-US" sz="2400" b="1" dirty="0">
                <a:solidFill>
                  <a:srgbClr val="FFC000"/>
                </a:solidFill>
                <a:latin typeface="Times New Roman" panose="02020603050405020304" pitchFamily="18" charset="0"/>
                <a:cs typeface="Times New Roman" panose="02020603050405020304" pitchFamily="18" charset="0"/>
              </a:rPr>
              <a:t>Cutaneous Larva </a:t>
            </a:r>
            <a:r>
              <a:rPr lang="en-US" sz="2400" b="1" dirty="0" err="1">
                <a:solidFill>
                  <a:srgbClr val="FFC000"/>
                </a:solidFill>
                <a:latin typeface="Times New Roman" panose="02020603050405020304" pitchFamily="18" charset="0"/>
                <a:cs typeface="Times New Roman" panose="02020603050405020304" pitchFamily="18" charset="0"/>
              </a:rPr>
              <a:t>Migrans</a:t>
            </a:r>
            <a:r>
              <a:rPr lang="en-US"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l"/>
            <a:r>
              <a:rPr lang="en-US" sz="2400" dirty="0">
                <a:solidFill>
                  <a:srgbClr val="FFC000"/>
                </a:solidFill>
                <a:latin typeface="Times New Roman" panose="02020603050405020304" pitchFamily="18" charset="0"/>
                <a:cs typeface="Times New Roman" panose="02020603050405020304" pitchFamily="18" charset="0"/>
              </a:rPr>
              <a:t> </a:t>
            </a:r>
            <a:r>
              <a:rPr lang="en-US" sz="2400" i="1" dirty="0" smtClean="0">
                <a:solidFill>
                  <a:schemeClr val="tx1">
                    <a:lumMod val="85000"/>
                  </a:schemeClr>
                </a:solidFill>
                <a:latin typeface="Times New Roman" panose="02020603050405020304" pitchFamily="18" charset="0"/>
                <a:cs typeface="Times New Roman" panose="02020603050405020304" pitchFamily="18" charset="0"/>
              </a:rPr>
              <a:t>-</a:t>
            </a:r>
            <a:r>
              <a:rPr lang="en-US" sz="2400" i="1" dirty="0" smtClean="0">
                <a:solidFill>
                  <a:srgbClr val="FFC000"/>
                </a:solidFill>
                <a:latin typeface="Times New Roman" panose="02020603050405020304" pitchFamily="18" charset="0"/>
                <a:cs typeface="Times New Roman" panose="02020603050405020304" pitchFamily="18" charset="0"/>
              </a:rPr>
              <a:t> </a:t>
            </a:r>
            <a:r>
              <a:rPr lang="en-US" sz="2400" i="1" dirty="0" err="1" smtClean="0">
                <a:solidFill>
                  <a:srgbClr val="FFC000"/>
                </a:solidFill>
                <a:latin typeface="Times New Roman" panose="02020603050405020304" pitchFamily="18" charset="0"/>
                <a:cs typeface="Times New Roman" panose="02020603050405020304" pitchFamily="18" charset="0"/>
              </a:rPr>
              <a:t>Gnthstoma</a:t>
            </a:r>
            <a:r>
              <a:rPr lang="en-US" sz="2400" i="1" dirty="0" smtClean="0">
                <a:solidFill>
                  <a:srgbClr val="FFC000"/>
                </a:solidFill>
                <a:latin typeface="Times New Roman" panose="02020603050405020304" pitchFamily="18" charset="0"/>
                <a:cs typeface="Times New Roman" panose="02020603050405020304" pitchFamily="18" charset="0"/>
              </a:rPr>
              <a:t> </a:t>
            </a:r>
            <a:r>
              <a:rPr lang="en-US" sz="2400" i="1" dirty="0" err="1">
                <a:solidFill>
                  <a:srgbClr val="FFC000"/>
                </a:solidFill>
                <a:latin typeface="Times New Roman" panose="02020603050405020304" pitchFamily="18" charset="0"/>
                <a:cs typeface="Times New Roman" panose="02020603050405020304" pitchFamily="18" charset="0"/>
              </a:rPr>
              <a:t>spp</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dirty="0">
                <a:solidFill>
                  <a:schemeClr val="tx1">
                    <a:lumMod val="85000"/>
                  </a:schemeClr>
                </a:solidFill>
                <a:latin typeface="Times New Roman" panose="02020603050405020304" pitchFamily="18" charset="0"/>
                <a:cs typeface="Times New Roman" panose="02020603050405020304" pitchFamily="18" charset="0"/>
              </a:rPr>
              <a:t>The severity of skin reaction is related to the degree of exposure </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to infection </a:t>
            </a:r>
            <a:r>
              <a:rPr lang="en-US" sz="2400" dirty="0">
                <a:solidFill>
                  <a:schemeClr val="tx1">
                    <a:lumMod val="85000"/>
                  </a:schemeClr>
                </a:solidFill>
                <a:latin typeface="Times New Roman" panose="02020603050405020304" pitchFamily="18" charset="0"/>
                <a:cs typeface="Times New Roman" panose="02020603050405020304" pitchFamily="18" charset="0"/>
              </a:rPr>
              <a:t>larvae .It lead to </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a:t>
            </a:r>
            <a:endParaRPr lang="en-US" sz="2400" dirty="0">
              <a:solidFill>
                <a:schemeClr val="tx1">
                  <a:lumMod val="85000"/>
                </a:schemeClr>
              </a:solidFill>
              <a:latin typeface="Times New Roman" panose="02020603050405020304" pitchFamily="18" charset="0"/>
              <a:cs typeface="Times New Roman" panose="02020603050405020304" pitchFamily="18" charset="0"/>
            </a:endParaRPr>
          </a:p>
          <a:p>
            <a:pPr algn="l"/>
            <a:r>
              <a:rPr lang="en-US" sz="2400" dirty="0" smtClean="0">
                <a:solidFill>
                  <a:schemeClr val="tx1">
                    <a:lumMod val="85000"/>
                  </a:schemeClr>
                </a:solidFill>
                <a:latin typeface="Times New Roman" panose="02020603050405020304" pitchFamily="18" charset="0"/>
                <a:cs typeface="Times New Roman" panose="02020603050405020304" pitchFamily="18" charset="0"/>
              </a:rPr>
              <a:t>1-</a:t>
            </a:r>
            <a:r>
              <a:rPr lang="en-US" sz="2400" dirty="0" smtClean="0">
                <a:solidFill>
                  <a:srgbClr val="FFC000"/>
                </a:solidFill>
                <a:latin typeface="Times New Roman" panose="02020603050405020304" pitchFamily="18" charset="0"/>
                <a:cs typeface="Times New Roman" panose="02020603050405020304" pitchFamily="18" charset="0"/>
              </a:rPr>
              <a:t> Papule formation.</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dirty="0" smtClean="0">
                <a:solidFill>
                  <a:schemeClr val="tx1">
                    <a:lumMod val="85000"/>
                  </a:schemeClr>
                </a:solidFill>
                <a:latin typeface="Times New Roman" panose="02020603050405020304" pitchFamily="18" charset="0"/>
                <a:cs typeface="Times New Roman" panose="02020603050405020304" pitchFamily="18" charset="0"/>
              </a:rPr>
              <a:t>2-</a:t>
            </a:r>
            <a:r>
              <a:rPr lang="en-US" sz="2400" dirty="0" smtClean="0">
                <a:solidFill>
                  <a:srgbClr val="FFC000"/>
                </a:solidFill>
                <a:latin typeface="Times New Roman" panose="02020603050405020304" pitchFamily="18" charset="0"/>
                <a:cs typeface="Times New Roman" panose="02020603050405020304" pitchFamily="18" charset="0"/>
              </a:rPr>
              <a:t> </a:t>
            </a:r>
            <a:r>
              <a:rPr lang="en-US" sz="2400" dirty="0" err="1" smtClean="0">
                <a:solidFill>
                  <a:srgbClr val="FFC000"/>
                </a:solidFill>
                <a:latin typeface="Times New Roman" panose="02020603050405020304" pitchFamily="18" charset="0"/>
                <a:cs typeface="Times New Roman" panose="02020603050405020304" pitchFamily="18" charset="0"/>
              </a:rPr>
              <a:t>Oedema</a:t>
            </a:r>
            <a:r>
              <a:rPr lang="en-US" sz="2400" dirty="0" smtClean="0">
                <a:solidFill>
                  <a:srgbClr val="FFC000"/>
                </a:solidFill>
                <a:latin typeface="Times New Roman" panose="02020603050405020304" pitchFamily="18" charset="0"/>
                <a:cs typeface="Times New Roman" panose="02020603050405020304" pitchFamily="18" charset="0"/>
              </a:rPr>
              <a:t>.</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dirty="0" smtClean="0">
                <a:solidFill>
                  <a:schemeClr val="tx1">
                    <a:lumMod val="85000"/>
                  </a:schemeClr>
                </a:solidFill>
                <a:latin typeface="Times New Roman" panose="02020603050405020304" pitchFamily="18" charset="0"/>
                <a:cs typeface="Times New Roman" panose="02020603050405020304" pitchFamily="18" charset="0"/>
              </a:rPr>
              <a:t>3- </a:t>
            </a:r>
            <a:r>
              <a:rPr lang="en-US" sz="2400" dirty="0" err="1" smtClean="0">
                <a:solidFill>
                  <a:srgbClr val="FFC000"/>
                </a:solidFill>
                <a:latin typeface="Times New Roman" panose="02020603050405020304" pitchFamily="18" charset="0"/>
                <a:cs typeface="Times New Roman" panose="02020603050405020304" pitchFamily="18" charset="0"/>
              </a:rPr>
              <a:t>Markedlly</a:t>
            </a:r>
            <a:r>
              <a:rPr lang="en-US" sz="2400" dirty="0" smtClean="0">
                <a:solidFill>
                  <a:srgbClr val="FFC000"/>
                </a:solidFill>
                <a:latin typeface="Times New Roman" panose="02020603050405020304" pitchFamily="18" charset="0"/>
                <a:cs typeface="Times New Roman" panose="02020603050405020304" pitchFamily="18" charset="0"/>
              </a:rPr>
              <a:t> </a:t>
            </a:r>
            <a:r>
              <a:rPr lang="en-US" sz="2400" dirty="0">
                <a:solidFill>
                  <a:srgbClr val="FFC000"/>
                </a:solidFill>
                <a:latin typeface="Times New Roman" panose="02020603050405020304" pitchFamily="18" charset="0"/>
                <a:cs typeface="Times New Roman" panose="02020603050405020304" pitchFamily="18" charset="0"/>
              </a:rPr>
              <a:t>pruritic </a:t>
            </a:r>
            <a:r>
              <a:rPr lang="en-US" sz="2400" dirty="0" smtClean="0">
                <a:solidFill>
                  <a:srgbClr val="FFC000"/>
                </a:solidFill>
                <a:latin typeface="Times New Roman" panose="02020603050405020304" pitchFamily="18" charset="0"/>
                <a:cs typeface="Times New Roman" panose="02020603050405020304" pitchFamily="18" charset="0"/>
              </a:rPr>
              <a:t>lesion.</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dirty="0">
                <a:solidFill>
                  <a:schemeClr val="tx1">
                    <a:lumMod val="85000"/>
                  </a:schemeClr>
                </a:solidFill>
                <a:latin typeface="Times New Roman" panose="02020603050405020304" pitchFamily="18" charset="0"/>
                <a:cs typeface="Times New Roman" panose="02020603050405020304" pitchFamily="18" charset="0"/>
              </a:rPr>
              <a:t>The larvae may be reach to the lungs and they have also been reported in opacities of the cornea.</a:t>
            </a:r>
          </a:p>
          <a:p>
            <a:pPr algn="l"/>
            <a:endParaRPr lang="en-US" sz="2800" b="1" dirty="0">
              <a:solidFill>
                <a:schemeClr val="tx1">
                  <a:lumMod val="8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27375850"/>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5181" y="101364"/>
            <a:ext cx="8809307" cy="4585871"/>
          </a:xfrm>
          <a:prstGeom prst="rect">
            <a:avLst/>
          </a:prstGeom>
          <a:noFill/>
        </p:spPr>
        <p:txBody>
          <a:bodyPr wrap="square" rtlCol="0">
            <a:spAutoFit/>
          </a:bodyPr>
          <a:lstStyle/>
          <a:p>
            <a:pPr algn="l"/>
            <a:r>
              <a:rPr lang="en-US" sz="2800" b="1" dirty="0" smtClean="0">
                <a:solidFill>
                  <a:schemeClr val="tx1">
                    <a:lumMod val="85000"/>
                  </a:schemeClr>
                </a:solidFill>
                <a:latin typeface="Times New Roman" panose="02020603050405020304" pitchFamily="18" charset="0"/>
                <a:cs typeface="Times New Roman" panose="02020603050405020304" pitchFamily="18" charset="0"/>
              </a:rPr>
              <a:t>NEMATODA</a:t>
            </a:r>
          </a:p>
          <a:p>
            <a:r>
              <a:rPr lang="en-US" sz="2400" dirty="0"/>
              <a:t> </a:t>
            </a:r>
          </a:p>
          <a:p>
            <a:pPr algn="l"/>
            <a:r>
              <a:rPr lang="en-US" sz="2400" b="1" i="1" dirty="0">
                <a:solidFill>
                  <a:srgbClr val="FFC000"/>
                </a:solidFill>
                <a:latin typeface="Times New Roman" panose="02020603050405020304" pitchFamily="18" charset="0"/>
                <a:cs typeface="Times New Roman" panose="02020603050405020304" pitchFamily="18" charset="0"/>
              </a:rPr>
              <a:t>Haemonchus contortus</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i="1" dirty="0">
                <a:latin typeface="Times New Roman" panose="02020603050405020304" pitchFamily="18" charset="0"/>
                <a:cs typeface="Times New Roman" panose="02020603050405020304" pitchFamily="18" charset="0"/>
              </a:rPr>
              <a:t> 	</a:t>
            </a:r>
            <a:r>
              <a:rPr lang="en-US" sz="2400" i="1" dirty="0">
                <a:solidFill>
                  <a:schemeClr val="tx1">
                    <a:lumMod val="85000"/>
                  </a:schemeClr>
                </a:solidFill>
                <a:latin typeface="Times New Roman" panose="02020603050405020304" pitchFamily="18" charset="0"/>
                <a:cs typeface="Times New Roman" panose="02020603050405020304" pitchFamily="18" charset="0"/>
              </a:rPr>
              <a:t>Haemonchus</a:t>
            </a:r>
            <a:r>
              <a:rPr lang="en-US" sz="2400" dirty="0">
                <a:solidFill>
                  <a:schemeClr val="tx1">
                    <a:lumMod val="85000"/>
                  </a:schemeClr>
                </a:solidFill>
                <a:latin typeface="Times New Roman" panose="02020603050405020304" pitchFamily="18" charset="0"/>
                <a:cs typeface="Times New Roman" panose="02020603050405020304" pitchFamily="18" charset="0"/>
              </a:rPr>
              <a:t> represent the most economically important helminthes parasites in cattle, sheep, and goats occurs in nearly all subtropical and temperate areas of the world</a:t>
            </a:r>
            <a:r>
              <a:rPr lang="en-US" sz="2400" i="1" dirty="0">
                <a:solidFill>
                  <a:schemeClr val="tx1">
                    <a:lumMod val="85000"/>
                  </a:schemeClr>
                </a:solidFill>
                <a:latin typeface="Times New Roman" panose="02020603050405020304" pitchFamily="18" charset="0"/>
                <a:cs typeface="Times New Roman" panose="02020603050405020304" pitchFamily="18" charset="0"/>
              </a:rPr>
              <a:t>.</a:t>
            </a:r>
            <a:r>
              <a:rPr lang="en-US" sz="2400" dirty="0">
                <a:solidFill>
                  <a:schemeClr val="tx1">
                    <a:lumMod val="85000"/>
                  </a:schemeClr>
                </a:solidFill>
                <a:latin typeface="Times New Roman" panose="02020603050405020304" pitchFamily="18" charset="0"/>
                <a:cs typeface="Times New Roman" panose="02020603050405020304" pitchFamily="18" charset="0"/>
              </a:rPr>
              <a:t> Adult worms are attached to abomasal mucosa and feed on blood, which causes an anemia and eventually can lead to </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death, making </a:t>
            </a:r>
            <a:r>
              <a:rPr lang="en-US" sz="2400" i="1" dirty="0">
                <a:solidFill>
                  <a:schemeClr val="tx1">
                    <a:lumMod val="85000"/>
                  </a:schemeClr>
                </a:solidFill>
                <a:latin typeface="Times New Roman" panose="02020603050405020304" pitchFamily="18" charset="0"/>
                <a:cs typeface="Times New Roman" panose="02020603050405020304" pitchFamily="18" charset="0"/>
              </a:rPr>
              <a:t>H. contortus </a:t>
            </a:r>
            <a:r>
              <a:rPr lang="en-US" sz="2400" dirty="0">
                <a:solidFill>
                  <a:schemeClr val="tx1">
                    <a:lumMod val="85000"/>
                  </a:schemeClr>
                </a:solidFill>
                <a:latin typeface="Times New Roman" panose="02020603050405020304" pitchFamily="18" charset="0"/>
                <a:cs typeface="Times New Roman" panose="02020603050405020304" pitchFamily="18" charset="0"/>
              </a:rPr>
              <a:t>one of the most pathogenic nematodes of ruminants while another reason that makes </a:t>
            </a:r>
            <a:r>
              <a:rPr lang="en-US" sz="2400" i="1" dirty="0">
                <a:solidFill>
                  <a:schemeClr val="tx1">
                    <a:lumMod val="85000"/>
                  </a:schemeClr>
                </a:solidFill>
                <a:latin typeface="Times New Roman" panose="02020603050405020304" pitchFamily="18" charset="0"/>
                <a:cs typeface="Times New Roman" panose="02020603050405020304" pitchFamily="18" charset="0"/>
              </a:rPr>
              <a:t>H. contortus </a:t>
            </a:r>
            <a:r>
              <a:rPr lang="en-US" sz="2400" dirty="0">
                <a:solidFill>
                  <a:schemeClr val="tx1">
                    <a:lumMod val="85000"/>
                  </a:schemeClr>
                </a:solidFill>
                <a:latin typeface="Times New Roman" panose="02020603050405020304" pitchFamily="18" charset="0"/>
                <a:cs typeface="Times New Roman" panose="02020603050405020304" pitchFamily="18" charset="0"/>
              </a:rPr>
              <a:t>dangerous is its ability to rapidly develop resistance against </a:t>
            </a:r>
            <a:r>
              <a:rPr lang="en-US" sz="2400" dirty="0" err="1">
                <a:solidFill>
                  <a:schemeClr val="tx1">
                    <a:lumMod val="85000"/>
                  </a:schemeClr>
                </a:solidFill>
                <a:latin typeface="Times New Roman" panose="02020603050405020304" pitchFamily="18" charset="0"/>
                <a:cs typeface="Times New Roman" panose="02020603050405020304" pitchFamily="18" charset="0"/>
              </a:rPr>
              <a:t>antihelmintics</a:t>
            </a:r>
            <a:r>
              <a:rPr lang="en-US" sz="2400" dirty="0">
                <a:solidFill>
                  <a:schemeClr val="tx1">
                    <a:lumMod val="85000"/>
                  </a:schemeClr>
                </a:solidFill>
                <a:latin typeface="Times New Roman" panose="02020603050405020304" pitchFamily="18" charset="0"/>
                <a:cs typeface="Times New Roman" panose="02020603050405020304" pitchFamily="18" charset="0"/>
              </a:rPr>
              <a:t> and  highly prolific, each capable of producing as many </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as </a:t>
            </a:r>
            <a:r>
              <a:rPr lang="en-US" sz="2400" dirty="0" smtClean="0">
                <a:solidFill>
                  <a:srgbClr val="FFC000"/>
                </a:solidFill>
                <a:latin typeface="Times New Roman" panose="02020603050405020304" pitchFamily="18" charset="0"/>
                <a:cs typeface="Times New Roman" panose="02020603050405020304" pitchFamily="18" charset="0"/>
              </a:rPr>
              <a:t>10,000</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a:t>
            </a:r>
            <a:r>
              <a:rPr lang="en-US" sz="2400" dirty="0">
                <a:solidFill>
                  <a:schemeClr val="tx1">
                    <a:lumMod val="85000"/>
                  </a:schemeClr>
                </a:solidFill>
                <a:latin typeface="Times New Roman" panose="02020603050405020304" pitchFamily="18" charset="0"/>
                <a:cs typeface="Times New Roman" panose="02020603050405020304" pitchFamily="18" charset="0"/>
              </a:rPr>
              <a:t>eggs per gram daily.</a:t>
            </a:r>
            <a:r>
              <a:rPr lang="en-US" sz="2400" dirty="0">
                <a:latin typeface="Times New Roman" panose="02020603050405020304" pitchFamily="18" charset="0"/>
                <a:cs typeface="Times New Roman" panose="02020603050405020304" pitchFamily="18" charset="0"/>
              </a:rPr>
              <a:t> </a:t>
            </a:r>
            <a:endParaRPr lang="en-US" sz="2400" b="1" dirty="0">
              <a:solidFill>
                <a:schemeClr val="tx1">
                  <a:lumMod val="8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273758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down)">
                                      <p:cBhvr>
                                        <p:cTn id="7" dur="580">
                                          <p:stCondLst>
                                            <p:cond delay="0"/>
                                          </p:stCondLst>
                                        </p:cTn>
                                        <p:tgtEl>
                                          <p:spTgt spid="4">
                                            <p:txEl>
                                              <p:pRg st="2" end="2"/>
                                            </p:txEl>
                                          </p:spTgt>
                                        </p:tgtEl>
                                      </p:cBhvr>
                                    </p:animEffect>
                                    <p:anim calcmode="lin" valueType="num">
                                      <p:cBhvr>
                                        <p:cTn id="8" dur="1822" tmFilter="0,0; 0.14,0.36; 0.43,0.73; 0.71,0.91; 1.0,1.0">
                                          <p:stCondLst>
                                            <p:cond delay="0"/>
                                          </p:stCondLst>
                                        </p:cTn>
                                        <p:tgtEl>
                                          <p:spTgt spid="4">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2" end="2"/>
                                            </p:txEl>
                                          </p:spTgt>
                                        </p:tgtEl>
                                      </p:cBhvr>
                                      <p:to x="100000" y="60000"/>
                                    </p:animScale>
                                    <p:animScale>
                                      <p:cBhvr>
                                        <p:cTn id="14" dur="166" decel="50000">
                                          <p:stCondLst>
                                            <p:cond delay="676"/>
                                          </p:stCondLst>
                                        </p:cTn>
                                        <p:tgtEl>
                                          <p:spTgt spid="4">
                                            <p:txEl>
                                              <p:pRg st="2" end="2"/>
                                            </p:txEl>
                                          </p:spTgt>
                                        </p:tgtEl>
                                      </p:cBhvr>
                                      <p:to x="100000" y="100000"/>
                                    </p:animScale>
                                    <p:animScale>
                                      <p:cBhvr>
                                        <p:cTn id="15" dur="26">
                                          <p:stCondLst>
                                            <p:cond delay="1312"/>
                                          </p:stCondLst>
                                        </p:cTn>
                                        <p:tgtEl>
                                          <p:spTgt spid="4">
                                            <p:txEl>
                                              <p:pRg st="2" end="2"/>
                                            </p:txEl>
                                          </p:spTgt>
                                        </p:tgtEl>
                                      </p:cBhvr>
                                      <p:to x="100000" y="80000"/>
                                    </p:animScale>
                                    <p:animScale>
                                      <p:cBhvr>
                                        <p:cTn id="16" dur="166" decel="50000">
                                          <p:stCondLst>
                                            <p:cond delay="1338"/>
                                          </p:stCondLst>
                                        </p:cTn>
                                        <p:tgtEl>
                                          <p:spTgt spid="4">
                                            <p:txEl>
                                              <p:pRg st="2" end="2"/>
                                            </p:txEl>
                                          </p:spTgt>
                                        </p:tgtEl>
                                      </p:cBhvr>
                                      <p:to x="100000" y="100000"/>
                                    </p:animScale>
                                    <p:animScale>
                                      <p:cBhvr>
                                        <p:cTn id="17" dur="26">
                                          <p:stCondLst>
                                            <p:cond delay="1642"/>
                                          </p:stCondLst>
                                        </p:cTn>
                                        <p:tgtEl>
                                          <p:spTgt spid="4">
                                            <p:txEl>
                                              <p:pRg st="2" end="2"/>
                                            </p:txEl>
                                          </p:spTgt>
                                        </p:tgtEl>
                                      </p:cBhvr>
                                      <p:to x="100000" y="90000"/>
                                    </p:animScale>
                                    <p:animScale>
                                      <p:cBhvr>
                                        <p:cTn id="18" dur="166" decel="50000">
                                          <p:stCondLst>
                                            <p:cond delay="1668"/>
                                          </p:stCondLst>
                                        </p:cTn>
                                        <p:tgtEl>
                                          <p:spTgt spid="4">
                                            <p:txEl>
                                              <p:pRg st="2" end="2"/>
                                            </p:txEl>
                                          </p:spTgt>
                                        </p:tgtEl>
                                      </p:cBhvr>
                                      <p:to x="100000" y="100000"/>
                                    </p:animScale>
                                    <p:animScale>
                                      <p:cBhvr>
                                        <p:cTn id="19" dur="26">
                                          <p:stCondLst>
                                            <p:cond delay="1808"/>
                                          </p:stCondLst>
                                        </p:cTn>
                                        <p:tgtEl>
                                          <p:spTgt spid="4">
                                            <p:txEl>
                                              <p:pRg st="2" end="2"/>
                                            </p:txEl>
                                          </p:spTgt>
                                        </p:tgtEl>
                                      </p:cBhvr>
                                      <p:to x="100000" y="95000"/>
                                    </p:animScale>
                                    <p:animScale>
                                      <p:cBhvr>
                                        <p:cTn id="20" dur="166" decel="50000">
                                          <p:stCondLst>
                                            <p:cond delay="1834"/>
                                          </p:stCondLst>
                                        </p:cTn>
                                        <p:tgtEl>
                                          <p:spTgt spid="4">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5181" y="101364"/>
            <a:ext cx="8809307" cy="3847207"/>
          </a:xfrm>
          <a:prstGeom prst="rect">
            <a:avLst/>
          </a:prstGeom>
          <a:noFill/>
        </p:spPr>
        <p:txBody>
          <a:bodyPr wrap="square" rtlCol="0">
            <a:spAutoFit/>
          </a:bodyPr>
          <a:lstStyle/>
          <a:p>
            <a:pPr algn="l"/>
            <a:r>
              <a:rPr lang="en-US" sz="2800" b="1" dirty="0" smtClean="0">
                <a:solidFill>
                  <a:schemeClr val="tx1">
                    <a:lumMod val="85000"/>
                  </a:schemeClr>
                </a:solidFill>
                <a:latin typeface="Times New Roman" panose="02020603050405020304" pitchFamily="18" charset="0"/>
                <a:cs typeface="Times New Roman" panose="02020603050405020304" pitchFamily="18" charset="0"/>
              </a:rPr>
              <a:t>NEMATODA</a:t>
            </a:r>
          </a:p>
          <a:p>
            <a:r>
              <a:rPr lang="en-US" sz="2400" dirty="0"/>
              <a:t> </a:t>
            </a:r>
          </a:p>
          <a:p>
            <a:pPr algn="l"/>
            <a:r>
              <a:rPr lang="en-US" sz="2400" b="1" i="1" dirty="0">
                <a:solidFill>
                  <a:srgbClr val="FFC000"/>
                </a:solidFill>
                <a:latin typeface="Times New Roman" panose="02020603050405020304" pitchFamily="18" charset="0"/>
                <a:cs typeface="Times New Roman" panose="02020603050405020304" pitchFamily="18" charset="0"/>
              </a:rPr>
              <a:t>Haemonchus contortus</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i="1" dirty="0">
                <a:latin typeface="Times New Roman" panose="02020603050405020304" pitchFamily="18" charset="0"/>
                <a:cs typeface="Times New Roman" panose="02020603050405020304" pitchFamily="18" charset="0"/>
              </a:rPr>
              <a:t> 	</a:t>
            </a:r>
            <a:r>
              <a:rPr lang="en-US" sz="2400" dirty="0">
                <a:solidFill>
                  <a:schemeClr val="tx1">
                    <a:lumMod val="85000"/>
                  </a:schemeClr>
                </a:solidFill>
                <a:latin typeface="Times New Roman" panose="02020603050405020304" pitchFamily="18" charset="0"/>
                <a:cs typeface="Times New Roman" panose="02020603050405020304" pitchFamily="18" charset="0"/>
              </a:rPr>
              <a:t>The prevalence of </a:t>
            </a:r>
            <a:r>
              <a:rPr lang="en-US" sz="2400" i="1" dirty="0">
                <a:solidFill>
                  <a:schemeClr val="tx1">
                    <a:lumMod val="85000"/>
                  </a:schemeClr>
                </a:solidFill>
                <a:latin typeface="Times New Roman" panose="02020603050405020304" pitchFamily="18" charset="0"/>
                <a:cs typeface="Times New Roman" panose="02020603050405020304" pitchFamily="18" charset="0"/>
              </a:rPr>
              <a:t>H. contortus </a:t>
            </a:r>
            <a:r>
              <a:rPr lang="en-US" sz="2400" dirty="0">
                <a:solidFill>
                  <a:schemeClr val="tx1">
                    <a:lumMod val="85000"/>
                  </a:schemeClr>
                </a:solidFill>
                <a:latin typeface="Times New Roman" panose="02020603050405020304" pitchFamily="18" charset="0"/>
                <a:cs typeface="Times New Roman" panose="02020603050405020304" pitchFamily="18" charset="0"/>
              </a:rPr>
              <a:t>in sheep has been reported very high (</a:t>
            </a:r>
            <a:r>
              <a:rPr lang="en-US" sz="2400" dirty="0">
                <a:solidFill>
                  <a:srgbClr val="FFC000"/>
                </a:solidFill>
                <a:latin typeface="Times New Roman" panose="02020603050405020304" pitchFamily="18" charset="0"/>
                <a:cs typeface="Times New Roman" panose="02020603050405020304" pitchFamily="18" charset="0"/>
              </a:rPr>
              <a:t>25.1 to 92%</a:t>
            </a:r>
            <a:r>
              <a:rPr lang="en-US" sz="2400" dirty="0">
                <a:solidFill>
                  <a:schemeClr val="tx1">
                    <a:lumMod val="85000"/>
                  </a:schemeClr>
                </a:solidFill>
                <a:latin typeface="Times New Roman" panose="02020603050405020304" pitchFamily="18" charset="0"/>
                <a:cs typeface="Times New Roman" panose="02020603050405020304" pitchFamily="18" charset="0"/>
              </a:rPr>
              <a:t>)</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a:solidFill>
                  <a:schemeClr val="tx1">
                    <a:lumMod val="85000"/>
                  </a:schemeClr>
                </a:solidFill>
                <a:latin typeface="Times New Roman" panose="02020603050405020304" pitchFamily="18" charset="0"/>
                <a:cs typeface="Times New Roman" panose="02020603050405020304" pitchFamily="18" charset="0"/>
              </a:rPr>
              <a:t>by many workers in </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Pakistan</a:t>
            </a:r>
            <a:r>
              <a:rPr lang="en-US" sz="2400" dirty="0">
                <a:solidFill>
                  <a:schemeClr val="tx1">
                    <a:lumMod val="85000"/>
                  </a:schemeClr>
                </a:solidFill>
                <a:latin typeface="Times New Roman" panose="02020603050405020304" pitchFamily="18" charset="0"/>
                <a:cs typeface="Times New Roman" panose="02020603050405020304" pitchFamily="18" charset="0"/>
              </a:rPr>
              <a:t>. In Middle Europe </a:t>
            </a:r>
            <a:r>
              <a:rPr lang="en-US" sz="2400" i="1" dirty="0">
                <a:solidFill>
                  <a:schemeClr val="tx1">
                    <a:lumMod val="85000"/>
                  </a:schemeClr>
                </a:solidFill>
                <a:latin typeface="Times New Roman" panose="02020603050405020304" pitchFamily="18" charset="0"/>
                <a:cs typeface="Times New Roman" panose="02020603050405020304" pitchFamily="18" charset="0"/>
              </a:rPr>
              <a:t>H. contortus </a:t>
            </a:r>
            <a:r>
              <a:rPr lang="en-US" sz="2400" dirty="0">
                <a:solidFill>
                  <a:schemeClr val="tx1">
                    <a:lumMod val="85000"/>
                  </a:schemeClr>
                </a:solidFill>
                <a:latin typeface="Times New Roman" panose="02020603050405020304" pitchFamily="18" charset="0"/>
                <a:cs typeface="Times New Roman" panose="02020603050405020304" pitchFamily="18" charset="0"/>
              </a:rPr>
              <a:t>is present in </a:t>
            </a:r>
            <a:r>
              <a:rPr lang="en-US" sz="2400" dirty="0">
                <a:solidFill>
                  <a:srgbClr val="FFC000"/>
                </a:solidFill>
                <a:latin typeface="Times New Roman" panose="02020603050405020304" pitchFamily="18" charset="0"/>
                <a:cs typeface="Times New Roman" panose="02020603050405020304" pitchFamily="18" charset="0"/>
              </a:rPr>
              <a:t>50-75% </a:t>
            </a:r>
            <a:r>
              <a:rPr lang="en-US" sz="2400" dirty="0">
                <a:solidFill>
                  <a:schemeClr val="tx1">
                    <a:lumMod val="85000"/>
                  </a:schemeClr>
                </a:solidFill>
                <a:latin typeface="Times New Roman" panose="02020603050405020304" pitchFamily="18" charset="0"/>
                <a:cs typeface="Times New Roman" panose="02020603050405020304" pitchFamily="18" charset="0"/>
              </a:rPr>
              <a:t>of small ruminants . </a:t>
            </a:r>
            <a:r>
              <a:rPr lang="en-US" sz="2400" i="1" dirty="0">
                <a:solidFill>
                  <a:schemeClr val="tx1">
                    <a:lumMod val="85000"/>
                  </a:schemeClr>
                </a:solidFill>
                <a:latin typeface="Times New Roman" panose="02020603050405020304" pitchFamily="18" charset="0"/>
                <a:cs typeface="Times New Roman" panose="02020603050405020304" pitchFamily="18" charset="0"/>
              </a:rPr>
              <a:t>Haemonchus contortus</a:t>
            </a:r>
            <a:r>
              <a:rPr lang="en-US" sz="2400" dirty="0">
                <a:solidFill>
                  <a:schemeClr val="tx1">
                    <a:lumMod val="85000"/>
                  </a:schemeClr>
                </a:solidFill>
                <a:latin typeface="Times New Roman" panose="02020603050405020304" pitchFamily="18" charset="0"/>
                <a:cs typeface="Times New Roman" panose="02020603050405020304" pitchFamily="18" charset="0"/>
              </a:rPr>
              <a:t> is widely distributed in Iraq and  can infected  </a:t>
            </a:r>
            <a:r>
              <a:rPr lang="en-US" sz="2400" dirty="0" err="1">
                <a:solidFill>
                  <a:schemeClr val="tx1">
                    <a:lumMod val="85000"/>
                  </a:schemeClr>
                </a:solidFill>
                <a:latin typeface="Times New Roman" panose="02020603050405020304" pitchFamily="18" charset="0"/>
                <a:cs typeface="Times New Roman" panose="02020603050405020304" pitchFamily="18" charset="0"/>
              </a:rPr>
              <a:t>Awasse</a:t>
            </a:r>
            <a:r>
              <a:rPr lang="en-US" sz="2400" dirty="0">
                <a:solidFill>
                  <a:schemeClr val="tx1">
                    <a:lumMod val="85000"/>
                  </a:schemeClr>
                </a:solidFill>
                <a:latin typeface="Times New Roman" panose="02020603050405020304" pitchFamily="18" charset="0"/>
                <a:cs typeface="Times New Roman" panose="02020603050405020304" pitchFamily="18" charset="0"/>
              </a:rPr>
              <a:t> sheep . Although  </a:t>
            </a:r>
            <a:r>
              <a:rPr lang="en-US" sz="2400" i="1" dirty="0">
                <a:solidFill>
                  <a:schemeClr val="tx1">
                    <a:lumMod val="85000"/>
                  </a:schemeClr>
                </a:solidFill>
                <a:latin typeface="Times New Roman" panose="02020603050405020304" pitchFamily="18" charset="0"/>
                <a:cs typeface="Times New Roman" panose="02020603050405020304" pitchFamily="18" charset="0"/>
              </a:rPr>
              <a:t>H. contortus </a:t>
            </a:r>
            <a:r>
              <a:rPr lang="en-US" sz="2400" dirty="0">
                <a:solidFill>
                  <a:schemeClr val="tx1">
                    <a:lumMod val="85000"/>
                  </a:schemeClr>
                </a:solidFill>
                <a:latin typeface="Times New Roman" panose="02020603050405020304" pitchFamily="18" charset="0"/>
                <a:cs typeface="Times New Roman" panose="02020603050405020304" pitchFamily="18" charset="0"/>
              </a:rPr>
              <a:t>can infect sheep, goats, cattle, and other ruminants, but its preferred host is sheep.</a:t>
            </a:r>
          </a:p>
          <a:p>
            <a:pPr algn="l"/>
            <a:endParaRPr lang="en-US" sz="2400" b="1" dirty="0">
              <a:solidFill>
                <a:schemeClr val="tx1">
                  <a:lumMod val="8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296123485"/>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5181" y="101364"/>
            <a:ext cx="8809307" cy="4585871"/>
          </a:xfrm>
          <a:prstGeom prst="rect">
            <a:avLst/>
          </a:prstGeom>
          <a:noFill/>
        </p:spPr>
        <p:txBody>
          <a:bodyPr wrap="square" rtlCol="0">
            <a:spAutoFit/>
          </a:bodyPr>
          <a:lstStyle/>
          <a:p>
            <a:pPr algn="l"/>
            <a:r>
              <a:rPr lang="en-US" sz="2800" b="1" dirty="0" smtClean="0">
                <a:solidFill>
                  <a:schemeClr val="tx1">
                    <a:lumMod val="85000"/>
                  </a:schemeClr>
                </a:solidFill>
                <a:latin typeface="Times New Roman" panose="02020603050405020304" pitchFamily="18" charset="0"/>
                <a:cs typeface="Times New Roman" panose="02020603050405020304" pitchFamily="18" charset="0"/>
              </a:rPr>
              <a:t>NEMATODA</a:t>
            </a:r>
          </a:p>
          <a:p>
            <a:r>
              <a:rPr lang="en-US" sz="2400" dirty="0"/>
              <a:t> </a:t>
            </a:r>
          </a:p>
          <a:p>
            <a:pPr algn="l"/>
            <a:r>
              <a:rPr lang="en-US" sz="2400" b="1" i="1" dirty="0">
                <a:solidFill>
                  <a:srgbClr val="FFC000"/>
                </a:solidFill>
                <a:latin typeface="Times New Roman" panose="02020603050405020304" pitchFamily="18" charset="0"/>
                <a:cs typeface="Times New Roman" panose="02020603050405020304" pitchFamily="18" charset="0"/>
              </a:rPr>
              <a:t>Haemonchus contortus</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i="1" dirty="0">
                <a:latin typeface="Times New Roman" panose="02020603050405020304" pitchFamily="18" charset="0"/>
                <a:cs typeface="Times New Roman" panose="02020603050405020304" pitchFamily="18" charset="0"/>
              </a:rPr>
              <a:t> 	</a:t>
            </a:r>
            <a:r>
              <a:rPr lang="en-US" sz="2400" b="1" dirty="0">
                <a:solidFill>
                  <a:schemeClr val="tx1">
                    <a:lumMod val="85000"/>
                  </a:schemeClr>
                </a:solidFill>
                <a:latin typeface="Times New Roman" panose="02020603050405020304" pitchFamily="18" charset="0"/>
                <a:cs typeface="Times New Roman" panose="02020603050405020304" pitchFamily="18" charset="0"/>
              </a:rPr>
              <a:t>Description and Measurements</a:t>
            </a:r>
            <a:r>
              <a:rPr lang="en-US"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l"/>
            <a:r>
              <a:rPr lang="en-US" sz="2400" dirty="0">
                <a:solidFill>
                  <a:srgbClr val="FFC000"/>
                </a:solidFill>
                <a:latin typeface="Times New Roman" panose="02020603050405020304" pitchFamily="18" charset="0"/>
                <a:cs typeface="Times New Roman" panose="02020603050405020304" pitchFamily="18" charset="0"/>
              </a:rPr>
              <a:t>The male being shorter than the female and has an even reddish color, while the female,  has white ovaries wind ,which turn to be the red intestine, giving the characteristic barber’s pole appearance. In both sexes the anterior end had similar cuticular surface  including cuticular transversal </a:t>
            </a:r>
            <a:r>
              <a:rPr lang="en-US" sz="2400" dirty="0" err="1">
                <a:solidFill>
                  <a:srgbClr val="FFC000"/>
                </a:solidFill>
                <a:latin typeface="Times New Roman" panose="02020603050405020304" pitchFamily="18" charset="0"/>
                <a:cs typeface="Times New Roman" panose="02020603050405020304" pitchFamily="18" charset="0"/>
              </a:rPr>
              <a:t>striae</a:t>
            </a:r>
            <a:r>
              <a:rPr lang="en-US" sz="2400" dirty="0">
                <a:solidFill>
                  <a:srgbClr val="FFC000"/>
                </a:solidFill>
                <a:latin typeface="Times New Roman" panose="02020603050405020304" pitchFamily="18" charset="0"/>
                <a:cs typeface="Times New Roman" panose="02020603050405020304" pitchFamily="18" charset="0"/>
              </a:rPr>
              <a:t> and cuticular ridges or synlophe. On the ventral side The cervical papillae were spine-like and situated on the lateral sides of the anterior end. A small buccal cavity was present and carried a bent dorsal </a:t>
            </a:r>
            <a:r>
              <a:rPr lang="en-US" sz="2400" dirty="0" smtClean="0">
                <a:solidFill>
                  <a:srgbClr val="FFC000"/>
                </a:solidFill>
                <a:latin typeface="Times New Roman" panose="02020603050405020304" pitchFamily="18" charset="0"/>
                <a:cs typeface="Times New Roman" panose="02020603050405020304" pitchFamily="18" charset="0"/>
              </a:rPr>
              <a:t>lancet of </a:t>
            </a:r>
            <a:r>
              <a:rPr lang="en-US" sz="2400" dirty="0">
                <a:solidFill>
                  <a:srgbClr val="FFC000"/>
                </a:solidFill>
                <a:latin typeface="Times New Roman" panose="02020603050405020304" pitchFamily="18" charset="0"/>
                <a:cs typeface="Times New Roman" panose="02020603050405020304" pitchFamily="18" charset="0"/>
              </a:rPr>
              <a:t>the anterior end, the excretory pore is present. </a:t>
            </a:r>
            <a:endParaRPr lang="en-US" sz="2400" b="1"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2961234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4">
                                            <p:txEl>
                                              <p:pRg st="3" end="3"/>
                                            </p:txEl>
                                          </p:spTgt>
                                        </p:tgtEl>
                                      </p:cBhvr>
                                    </p:animEffect>
                                    <p:animScale>
                                      <p:cBhvr>
                                        <p:cTn id="7" dur="250" autoRev="1" fill="hold"/>
                                        <p:tgtEl>
                                          <p:spTgt spid="4">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5181" y="101364"/>
            <a:ext cx="8809307" cy="4955203"/>
          </a:xfrm>
          <a:prstGeom prst="rect">
            <a:avLst/>
          </a:prstGeom>
          <a:noFill/>
        </p:spPr>
        <p:txBody>
          <a:bodyPr wrap="square" rtlCol="0">
            <a:spAutoFit/>
          </a:bodyPr>
          <a:lstStyle/>
          <a:p>
            <a:pPr algn="l"/>
            <a:r>
              <a:rPr lang="en-US" sz="2800" b="1" dirty="0" smtClean="0">
                <a:solidFill>
                  <a:schemeClr val="tx1">
                    <a:lumMod val="85000"/>
                  </a:schemeClr>
                </a:solidFill>
                <a:latin typeface="Times New Roman" panose="02020603050405020304" pitchFamily="18" charset="0"/>
                <a:cs typeface="Times New Roman" panose="02020603050405020304" pitchFamily="18" charset="0"/>
              </a:rPr>
              <a:t>NEMATODA</a:t>
            </a:r>
          </a:p>
          <a:p>
            <a:r>
              <a:rPr lang="en-US" sz="2400" dirty="0"/>
              <a:t> </a:t>
            </a:r>
          </a:p>
          <a:p>
            <a:pPr algn="l"/>
            <a:r>
              <a:rPr lang="en-US" sz="2400" b="1" i="1" dirty="0">
                <a:solidFill>
                  <a:srgbClr val="FFC000"/>
                </a:solidFill>
                <a:latin typeface="Times New Roman" panose="02020603050405020304" pitchFamily="18" charset="0"/>
                <a:cs typeface="Times New Roman" panose="02020603050405020304" pitchFamily="18" charset="0"/>
              </a:rPr>
              <a:t>Haemonchus contortus</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i="1" dirty="0">
                <a:latin typeface="Times New Roman" panose="02020603050405020304" pitchFamily="18" charset="0"/>
                <a:cs typeface="Times New Roman" panose="02020603050405020304" pitchFamily="18" charset="0"/>
              </a:rPr>
              <a:t> 	</a:t>
            </a:r>
            <a:r>
              <a:rPr lang="en-US" sz="2400" b="1" dirty="0">
                <a:solidFill>
                  <a:schemeClr val="tx1">
                    <a:lumMod val="85000"/>
                  </a:schemeClr>
                </a:solidFill>
                <a:latin typeface="Times New Roman" panose="02020603050405020304" pitchFamily="18" charset="0"/>
                <a:cs typeface="Times New Roman" panose="02020603050405020304" pitchFamily="18" charset="0"/>
              </a:rPr>
              <a:t>Description and Measurements</a:t>
            </a:r>
            <a:r>
              <a:rPr lang="en-US"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l"/>
            <a:r>
              <a:rPr lang="en-US" sz="2400" dirty="0">
                <a:solidFill>
                  <a:srgbClr val="FFC000"/>
                </a:solidFill>
                <a:latin typeface="Times New Roman" panose="02020603050405020304" pitchFamily="18" charset="0"/>
                <a:cs typeface="Times New Roman" panose="02020603050405020304" pitchFamily="18" charset="0"/>
              </a:rPr>
              <a:t>In the male had elongated lobes supported by long ray, while the dorsal lobe was asymmetrically situated on the left hand side and supported by a Y–shaped dorsal ray and the surface of the dorsal lobe was covered by bursal bosses. Other important diagnostic feature was the barbed spicules. On the ventral aspect of the genital cone, the "</a:t>
            </a:r>
            <a:r>
              <a:rPr lang="en-US" sz="2400" dirty="0">
                <a:solidFill>
                  <a:schemeClr val="tx1">
                    <a:lumMod val="85000"/>
                  </a:schemeClr>
                </a:solidFill>
                <a:latin typeface="Times New Roman" panose="02020603050405020304" pitchFamily="18" charset="0"/>
                <a:cs typeface="Times New Roman" panose="02020603050405020304" pitchFamily="18" charset="0"/>
              </a:rPr>
              <a:t>O</a:t>
            </a:r>
            <a:r>
              <a:rPr lang="en-US" sz="2400" dirty="0">
                <a:solidFill>
                  <a:srgbClr val="FFC000"/>
                </a:solidFill>
                <a:latin typeface="Times New Roman" panose="02020603050405020304" pitchFamily="18" charset="0"/>
                <a:cs typeface="Times New Roman" panose="02020603050405020304" pitchFamily="18" charset="0"/>
              </a:rPr>
              <a:t>" or ventral  papilla was observed. Vulva was located at the beginning of  the posterior third of the female body and covered by an  anterior  flap which was frequently large and prominent, the surface of the vulvar flap were covered by cuticle with transversal </a:t>
            </a:r>
            <a:r>
              <a:rPr lang="en-US" sz="2400" dirty="0" err="1">
                <a:solidFill>
                  <a:srgbClr val="FFC000"/>
                </a:solidFill>
                <a:latin typeface="Times New Roman" panose="02020603050405020304" pitchFamily="18" charset="0"/>
                <a:cs typeface="Times New Roman" panose="02020603050405020304" pitchFamily="18" charset="0"/>
              </a:rPr>
              <a:t>striae</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smtClean="0">
                <a:solidFill>
                  <a:srgbClr val="FFC000"/>
                </a:solidFill>
                <a:latin typeface="Times New Roman" panose="02020603050405020304" pitchFamily="18" charset="0"/>
                <a:cs typeface="Times New Roman" panose="02020603050405020304" pitchFamily="18" charset="0"/>
              </a:rPr>
              <a:t>.</a:t>
            </a:r>
            <a:endParaRPr lang="en-US" sz="2400"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585560965"/>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5181" y="101364"/>
            <a:ext cx="8809307" cy="5324535"/>
          </a:xfrm>
          <a:prstGeom prst="rect">
            <a:avLst/>
          </a:prstGeom>
          <a:noFill/>
        </p:spPr>
        <p:txBody>
          <a:bodyPr wrap="square" rtlCol="0">
            <a:spAutoFit/>
          </a:bodyPr>
          <a:lstStyle/>
          <a:p>
            <a:pPr algn="l"/>
            <a:r>
              <a:rPr lang="en-US" sz="2800" b="1" dirty="0" smtClean="0">
                <a:solidFill>
                  <a:schemeClr val="tx1">
                    <a:lumMod val="85000"/>
                  </a:schemeClr>
                </a:solidFill>
                <a:latin typeface="Times New Roman" panose="02020603050405020304" pitchFamily="18" charset="0"/>
                <a:cs typeface="Times New Roman" panose="02020603050405020304" pitchFamily="18" charset="0"/>
              </a:rPr>
              <a:t>NEMATODA</a:t>
            </a:r>
          </a:p>
          <a:p>
            <a:r>
              <a:rPr lang="en-US" sz="2400" dirty="0"/>
              <a:t> </a:t>
            </a:r>
          </a:p>
          <a:p>
            <a:pPr algn="l"/>
            <a:r>
              <a:rPr lang="en-US" sz="2400" b="1" i="1" dirty="0">
                <a:solidFill>
                  <a:srgbClr val="FFC000"/>
                </a:solidFill>
                <a:latin typeface="Times New Roman" panose="02020603050405020304" pitchFamily="18" charset="0"/>
                <a:cs typeface="Times New Roman" panose="02020603050405020304" pitchFamily="18" charset="0"/>
              </a:rPr>
              <a:t>Haemonchus contortus</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i="1" dirty="0">
                <a:latin typeface="Times New Roman" panose="02020603050405020304" pitchFamily="18" charset="0"/>
                <a:cs typeface="Times New Roman" panose="02020603050405020304" pitchFamily="18" charset="0"/>
              </a:rPr>
              <a:t> 	</a:t>
            </a:r>
            <a:r>
              <a:rPr lang="en-US" sz="2400" b="1" dirty="0">
                <a:solidFill>
                  <a:schemeClr val="tx1">
                    <a:lumMod val="85000"/>
                  </a:schemeClr>
                </a:solidFill>
                <a:latin typeface="Times New Roman" panose="02020603050405020304" pitchFamily="18" charset="0"/>
                <a:cs typeface="Times New Roman" panose="02020603050405020304" pitchFamily="18" charset="0"/>
              </a:rPr>
              <a:t>Description and Measurements</a:t>
            </a:r>
            <a:r>
              <a:rPr lang="en-US"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l"/>
            <a:r>
              <a:rPr lang="en-US" sz="2400" dirty="0">
                <a:solidFill>
                  <a:srgbClr val="FFC000"/>
                </a:solidFill>
                <a:latin typeface="Times New Roman" panose="02020603050405020304" pitchFamily="18" charset="0"/>
                <a:cs typeface="Times New Roman" panose="02020603050405020304" pitchFamily="18" charset="0"/>
              </a:rPr>
              <a:t>The anal pore was situated on the ventral side of the posterior end of the body</a:t>
            </a:r>
            <a:r>
              <a:rPr lang="en-US" sz="2400" dirty="0" smtClean="0">
                <a:solidFill>
                  <a:srgbClr val="FFC000"/>
                </a:solidFill>
                <a:latin typeface="Times New Roman" panose="02020603050405020304" pitchFamily="18" charset="0"/>
                <a:cs typeface="Times New Roman" panose="02020603050405020304" pitchFamily="18" charset="0"/>
              </a:rPr>
              <a:t>.</a:t>
            </a:r>
          </a:p>
          <a:p>
            <a:pPr algn="l"/>
            <a:r>
              <a:rPr lang="en-US" sz="2400" b="1" dirty="0">
                <a:solidFill>
                  <a:schemeClr val="tx1">
                    <a:lumMod val="85000"/>
                  </a:schemeClr>
                </a:solidFill>
              </a:rPr>
              <a:t>Male:</a:t>
            </a:r>
            <a:r>
              <a:rPr lang="en-US" sz="2400" dirty="0">
                <a:solidFill>
                  <a:schemeClr val="tx1">
                    <a:lumMod val="85000"/>
                  </a:schemeClr>
                </a:solidFill>
              </a:rPr>
              <a:t> </a:t>
            </a:r>
            <a:r>
              <a:rPr lang="en-US" sz="2400" dirty="0">
                <a:solidFill>
                  <a:srgbClr val="FFC000"/>
                </a:solidFill>
              </a:rPr>
              <a:t>Body length 10-20(15) mm, maximum width </a:t>
            </a:r>
            <a:r>
              <a:rPr lang="en-US" sz="2400" dirty="0">
                <a:solidFill>
                  <a:schemeClr val="tx1">
                    <a:lumMod val="85000"/>
                  </a:schemeClr>
                </a:solidFill>
              </a:rPr>
              <a:t>0.20-0.30(0.25) mm</a:t>
            </a:r>
            <a:r>
              <a:rPr lang="en-US" sz="2400" dirty="0">
                <a:solidFill>
                  <a:srgbClr val="FFC000"/>
                </a:solidFill>
              </a:rPr>
              <a:t>. Cervical papillae </a:t>
            </a:r>
            <a:r>
              <a:rPr lang="en-US" sz="2400" dirty="0">
                <a:solidFill>
                  <a:schemeClr val="tx1">
                    <a:lumMod val="85000"/>
                  </a:schemeClr>
                </a:solidFill>
              </a:rPr>
              <a:t>208-402(305)µm</a:t>
            </a:r>
            <a:r>
              <a:rPr lang="en-US" sz="2400" dirty="0">
                <a:solidFill>
                  <a:srgbClr val="FFC000"/>
                </a:solidFill>
              </a:rPr>
              <a:t> length from anterior end. Esophagus length </a:t>
            </a:r>
            <a:r>
              <a:rPr lang="en-US" sz="2400" dirty="0">
                <a:solidFill>
                  <a:schemeClr val="tx1">
                    <a:lumMod val="85000"/>
                  </a:schemeClr>
                </a:solidFill>
              </a:rPr>
              <a:t>1.4-1.63(1.5)mm</a:t>
            </a:r>
            <a:r>
              <a:rPr lang="en-US" sz="2400" dirty="0">
                <a:solidFill>
                  <a:srgbClr val="FFC000"/>
                </a:solidFill>
              </a:rPr>
              <a:t>. The spicules of the male measured </a:t>
            </a:r>
            <a:r>
              <a:rPr lang="en-US" sz="2400" dirty="0">
                <a:solidFill>
                  <a:schemeClr val="tx1">
                    <a:lumMod val="85000"/>
                  </a:schemeClr>
                </a:solidFill>
              </a:rPr>
              <a:t>470-510(490)µm</a:t>
            </a:r>
            <a:r>
              <a:rPr lang="en-US" sz="2400" dirty="0">
                <a:solidFill>
                  <a:srgbClr val="FFC000"/>
                </a:solidFill>
              </a:rPr>
              <a:t> in the length. The distal tip of the spicules each had a single barb at unequal distance, the barb on the left spicule was </a:t>
            </a:r>
            <a:r>
              <a:rPr lang="en-US" sz="2400" dirty="0">
                <a:solidFill>
                  <a:schemeClr val="tx1">
                    <a:lumMod val="85000"/>
                  </a:schemeClr>
                </a:solidFill>
              </a:rPr>
              <a:t>(20.2-30)µm</a:t>
            </a:r>
            <a:r>
              <a:rPr lang="en-US" sz="2400" dirty="0">
                <a:solidFill>
                  <a:srgbClr val="FFC000"/>
                </a:solidFill>
              </a:rPr>
              <a:t> distance from the tip and the right spicules </a:t>
            </a:r>
            <a:r>
              <a:rPr lang="en-US" sz="2400" dirty="0">
                <a:solidFill>
                  <a:schemeClr val="tx1">
                    <a:lumMod val="85000"/>
                  </a:schemeClr>
                </a:solidFill>
              </a:rPr>
              <a:t>(40-40.2)µm</a:t>
            </a:r>
            <a:r>
              <a:rPr lang="en-US" sz="2400" dirty="0"/>
              <a:t>.           </a:t>
            </a:r>
          </a:p>
          <a:p>
            <a:pPr algn="l"/>
            <a:r>
              <a:rPr lang="en-US" sz="2400" dirty="0" smtClean="0">
                <a:latin typeface="Times New Roman" panose="02020603050405020304" pitchFamily="18" charset="0"/>
                <a:cs typeface="Times New Roman" panose="02020603050405020304" pitchFamily="18" charset="0"/>
              </a:rPr>
              <a:t> </a:t>
            </a:r>
            <a:endParaRPr lang="en-US" sz="2400" b="1" dirty="0">
              <a:solidFill>
                <a:schemeClr val="tx1">
                  <a:lumMod val="8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585560965"/>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5181" y="101364"/>
            <a:ext cx="8809307" cy="4955203"/>
          </a:xfrm>
          <a:prstGeom prst="rect">
            <a:avLst/>
          </a:prstGeom>
          <a:noFill/>
        </p:spPr>
        <p:txBody>
          <a:bodyPr wrap="square" rtlCol="0">
            <a:spAutoFit/>
          </a:bodyPr>
          <a:lstStyle/>
          <a:p>
            <a:pPr algn="l"/>
            <a:r>
              <a:rPr lang="en-US" sz="2800" b="1" dirty="0" smtClean="0">
                <a:solidFill>
                  <a:schemeClr val="tx1">
                    <a:lumMod val="85000"/>
                  </a:schemeClr>
                </a:solidFill>
                <a:latin typeface="Times New Roman" panose="02020603050405020304" pitchFamily="18" charset="0"/>
                <a:cs typeface="Times New Roman" panose="02020603050405020304" pitchFamily="18" charset="0"/>
              </a:rPr>
              <a:t>NEMATODA</a:t>
            </a:r>
          </a:p>
          <a:p>
            <a:r>
              <a:rPr lang="en-US" sz="2400" dirty="0"/>
              <a:t> </a:t>
            </a:r>
          </a:p>
          <a:p>
            <a:pPr algn="l"/>
            <a:r>
              <a:rPr lang="en-US" sz="2400" b="1" i="1" dirty="0">
                <a:solidFill>
                  <a:srgbClr val="FFC000"/>
                </a:solidFill>
                <a:latin typeface="Times New Roman" panose="02020603050405020304" pitchFamily="18" charset="0"/>
                <a:cs typeface="Times New Roman" panose="02020603050405020304" pitchFamily="18" charset="0"/>
              </a:rPr>
              <a:t>Haemonchus contortus</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i="1" dirty="0">
                <a:solidFill>
                  <a:srgbClr val="FFC000"/>
                </a:solidFill>
                <a:latin typeface="Times New Roman" panose="02020603050405020304" pitchFamily="18" charset="0"/>
                <a:cs typeface="Times New Roman" panose="02020603050405020304" pitchFamily="18" charset="0"/>
              </a:rPr>
              <a:t> 	</a:t>
            </a:r>
            <a:r>
              <a:rPr lang="en-US" sz="2400" b="1" dirty="0">
                <a:solidFill>
                  <a:srgbClr val="FFC000"/>
                </a:solidFill>
              </a:rPr>
              <a:t> </a:t>
            </a:r>
            <a:r>
              <a:rPr lang="en-US" sz="2400" b="1" dirty="0">
                <a:solidFill>
                  <a:srgbClr val="FFC000"/>
                </a:solidFill>
                <a:latin typeface="Times New Roman" panose="02020603050405020304" pitchFamily="18" charset="0"/>
                <a:cs typeface="Times New Roman" panose="02020603050405020304" pitchFamily="18" charset="0"/>
              </a:rPr>
              <a:t>Female:</a:t>
            </a:r>
            <a:r>
              <a:rPr lang="en-US" sz="2400" dirty="0">
                <a:solidFill>
                  <a:srgbClr val="FFC000"/>
                </a:solidFill>
                <a:latin typeface="Times New Roman" panose="02020603050405020304" pitchFamily="18" charset="0"/>
                <a:cs typeface="Times New Roman" panose="02020603050405020304" pitchFamily="18" charset="0"/>
              </a:rPr>
              <a:t> Body length 19-30(24.5) mm, maximum width </a:t>
            </a:r>
            <a:r>
              <a:rPr lang="en-US" sz="2400" dirty="0">
                <a:solidFill>
                  <a:schemeClr val="tx1">
                    <a:lumMod val="85000"/>
                  </a:schemeClr>
                </a:solidFill>
                <a:latin typeface="Times New Roman" panose="02020603050405020304" pitchFamily="18" charset="0"/>
                <a:cs typeface="Times New Roman" panose="02020603050405020304" pitchFamily="18" charset="0"/>
              </a:rPr>
              <a:t>0.5-0.6(0.55) mm</a:t>
            </a:r>
            <a:r>
              <a:rPr lang="en-US" sz="2400" dirty="0">
                <a:solidFill>
                  <a:srgbClr val="FFC000"/>
                </a:solidFill>
                <a:latin typeface="Times New Roman" panose="02020603050405020304" pitchFamily="18" charset="0"/>
                <a:cs typeface="Times New Roman" panose="02020603050405020304" pitchFamily="18" charset="0"/>
              </a:rPr>
              <a:t>. The distance between cervical papillae from the anterior end is  406-560 (483) µm. Esophagus length </a:t>
            </a:r>
            <a:r>
              <a:rPr lang="en-US" sz="2400" dirty="0">
                <a:solidFill>
                  <a:schemeClr val="tx1">
                    <a:lumMod val="85000"/>
                  </a:schemeClr>
                </a:solidFill>
                <a:latin typeface="Times New Roman" panose="02020603050405020304" pitchFamily="18" charset="0"/>
                <a:cs typeface="Times New Roman" panose="02020603050405020304" pitchFamily="18" charset="0"/>
              </a:rPr>
              <a:t>1.65-1.70 </a:t>
            </a:r>
            <a:endParaRPr lang="en-US" sz="2400" dirty="0" smtClean="0">
              <a:solidFill>
                <a:schemeClr val="tx1">
                  <a:lumMod val="85000"/>
                </a:schemeClr>
              </a:solidFill>
              <a:latin typeface="Times New Roman" panose="02020603050405020304" pitchFamily="18" charset="0"/>
              <a:cs typeface="Times New Roman" panose="02020603050405020304" pitchFamily="18" charset="0"/>
            </a:endParaRPr>
          </a:p>
          <a:p>
            <a:pPr algn="l"/>
            <a:r>
              <a:rPr lang="en-US" sz="2400" dirty="0" smtClean="0">
                <a:solidFill>
                  <a:schemeClr val="tx1">
                    <a:lumMod val="85000"/>
                  </a:schemeClr>
                </a:solidFill>
                <a:latin typeface="Times New Roman" panose="02020603050405020304" pitchFamily="18" charset="0"/>
                <a:cs typeface="Times New Roman" panose="02020603050405020304" pitchFamily="18" charset="0"/>
              </a:rPr>
              <a:t>(</a:t>
            </a:r>
            <a:r>
              <a:rPr lang="en-US" sz="2400" dirty="0">
                <a:solidFill>
                  <a:schemeClr val="tx1">
                    <a:lumMod val="85000"/>
                  </a:schemeClr>
                </a:solidFill>
                <a:latin typeface="Times New Roman" panose="02020603050405020304" pitchFamily="18" charset="0"/>
                <a:cs typeface="Times New Roman" panose="02020603050405020304" pitchFamily="18" charset="0"/>
              </a:rPr>
              <a:t>1.67)mm</a:t>
            </a:r>
            <a:r>
              <a:rPr lang="en-US" sz="2400" dirty="0">
                <a:solidFill>
                  <a:srgbClr val="FFC000"/>
                </a:solidFill>
                <a:latin typeface="Times New Roman" panose="02020603050405020304" pitchFamily="18" charset="0"/>
                <a:cs typeface="Times New Roman" panose="02020603050405020304" pitchFamily="18" charset="0"/>
              </a:rPr>
              <a:t>. Tail </a:t>
            </a:r>
            <a:r>
              <a:rPr lang="en-US" sz="2400" dirty="0">
                <a:solidFill>
                  <a:schemeClr val="tx1">
                    <a:lumMod val="85000"/>
                  </a:schemeClr>
                </a:solidFill>
                <a:latin typeface="Times New Roman" panose="02020603050405020304" pitchFamily="18" charset="0"/>
                <a:cs typeface="Times New Roman" panose="02020603050405020304" pitchFamily="18" charset="0"/>
              </a:rPr>
              <a:t>400.2-504(452.1)µm</a:t>
            </a:r>
            <a:r>
              <a:rPr lang="en-US" sz="2400" dirty="0" smtClean="0">
                <a:solidFill>
                  <a:srgbClr val="FFC000"/>
                </a:solidFill>
                <a:latin typeface="Times New Roman" panose="02020603050405020304" pitchFamily="18" charset="0"/>
                <a:cs typeface="Times New Roman" panose="02020603050405020304" pitchFamily="18" charset="0"/>
              </a:rPr>
              <a:t>. </a:t>
            </a:r>
          </a:p>
          <a:p>
            <a:pPr algn="l"/>
            <a:endParaRPr lang="en-US" sz="2400" b="1" dirty="0" smtClean="0">
              <a:solidFill>
                <a:schemeClr val="tx1">
                  <a:lumMod val="85000"/>
                </a:schemeClr>
              </a:solidFill>
              <a:latin typeface="Times New Roman" panose="02020603050405020304" pitchFamily="18" charset="0"/>
              <a:cs typeface="Times New Roman" panose="02020603050405020304" pitchFamily="18" charset="0"/>
            </a:endParaRPr>
          </a:p>
          <a:p>
            <a:pPr algn="l"/>
            <a:r>
              <a:rPr lang="en-US" sz="2400" b="1" dirty="0" smtClean="0">
                <a:solidFill>
                  <a:schemeClr val="tx1">
                    <a:lumMod val="85000"/>
                  </a:schemeClr>
                </a:solidFill>
                <a:latin typeface="Times New Roman" panose="02020603050405020304" pitchFamily="18" charset="0"/>
                <a:cs typeface="Times New Roman" panose="02020603050405020304" pitchFamily="18" charset="0"/>
              </a:rPr>
              <a:t>Life Cycle</a:t>
            </a:r>
            <a:endParaRPr lang="en-US" sz="2400" dirty="0">
              <a:solidFill>
                <a:schemeClr val="tx1">
                  <a:lumMod val="85000"/>
                </a:schemeClr>
              </a:solidFill>
              <a:latin typeface="Times New Roman" panose="02020603050405020304" pitchFamily="18" charset="0"/>
              <a:cs typeface="Times New Roman" panose="02020603050405020304" pitchFamily="18" charset="0"/>
            </a:endParaRPr>
          </a:p>
          <a:p>
            <a:pPr algn="l"/>
            <a:r>
              <a:rPr lang="en-US" sz="2400" dirty="0" smtClean="0">
                <a:solidFill>
                  <a:srgbClr val="FFC000"/>
                </a:solidFill>
                <a:latin typeface="Times New Roman" panose="02020603050405020304" pitchFamily="18" charset="0"/>
                <a:cs typeface="Times New Roman" panose="02020603050405020304" pitchFamily="18" charset="0"/>
              </a:rPr>
              <a:t>In </a:t>
            </a:r>
            <a:r>
              <a:rPr lang="en-US" sz="2400" dirty="0">
                <a:solidFill>
                  <a:srgbClr val="FFC000"/>
                </a:solidFill>
                <a:latin typeface="Times New Roman" panose="02020603050405020304" pitchFamily="18" charset="0"/>
                <a:cs typeface="Times New Roman" panose="02020603050405020304" pitchFamily="18" charset="0"/>
              </a:rPr>
              <a:t>all genera the life cycle is </a:t>
            </a:r>
            <a:r>
              <a:rPr lang="en-US" sz="2400" dirty="0" smtClean="0">
                <a:solidFill>
                  <a:srgbClr val="FFC000"/>
                </a:solidFill>
                <a:latin typeface="Times New Roman" panose="02020603050405020304" pitchFamily="18" charset="0"/>
                <a:cs typeface="Times New Roman" panose="02020603050405020304" pitchFamily="18" charset="0"/>
              </a:rPr>
              <a:t>direct </a:t>
            </a:r>
            <a:r>
              <a:rPr lang="en-US" sz="2400" dirty="0">
                <a:solidFill>
                  <a:srgbClr val="FFC000"/>
                </a:solidFill>
                <a:latin typeface="Times New Roman" panose="02020603050405020304" pitchFamily="18" charset="0"/>
                <a:cs typeface="Times New Roman" panose="02020603050405020304" pitchFamily="18" charset="0"/>
              </a:rPr>
              <a:t>without requiring an intermediate host. The eggs are passed in the feces and under suitable environmental conditions hatch, producing two successive non-parasitic larval stages and the 3rd infective larvae.</a:t>
            </a:r>
          </a:p>
        </p:txBody>
      </p:sp>
    </p:spTree>
    <p:extLst>
      <p:ext uri="{BB962C8B-B14F-4D97-AF65-F5344CB8AC3E}">
        <p14:creationId xmlns="" xmlns:p14="http://schemas.microsoft.com/office/powerpoint/2010/main" val="358556096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randombar(horizontal)">
                                      <p:cBhvr>
                                        <p:cTn id="7" dur="500"/>
                                        <p:tgtEl>
                                          <p:spTgt spid="4">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xEl>
                                              <p:pRg st="7" end="7"/>
                                            </p:txEl>
                                          </p:spTgt>
                                        </p:tgtEl>
                                        <p:attrNameLst>
                                          <p:attrName>style.visibility</p:attrName>
                                        </p:attrNameLst>
                                      </p:cBhvr>
                                      <p:to>
                                        <p:strVal val="visible"/>
                                      </p:to>
                                    </p:set>
                                    <p:animEffect transition="in" filter="randombar(horizontal)">
                                      <p:cBhvr>
                                        <p:cTn id="1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5181" y="101364"/>
            <a:ext cx="8809307" cy="4955203"/>
          </a:xfrm>
          <a:prstGeom prst="rect">
            <a:avLst/>
          </a:prstGeom>
          <a:noFill/>
        </p:spPr>
        <p:txBody>
          <a:bodyPr wrap="square" rtlCol="0">
            <a:spAutoFit/>
          </a:bodyPr>
          <a:lstStyle/>
          <a:p>
            <a:pPr algn="l"/>
            <a:r>
              <a:rPr lang="en-US" sz="2800" b="1" dirty="0" smtClean="0">
                <a:solidFill>
                  <a:schemeClr val="tx1">
                    <a:lumMod val="85000"/>
                  </a:schemeClr>
                </a:solidFill>
                <a:latin typeface="Times New Roman" panose="02020603050405020304" pitchFamily="18" charset="0"/>
                <a:cs typeface="Times New Roman" panose="02020603050405020304" pitchFamily="18" charset="0"/>
              </a:rPr>
              <a:t>NEMATODA</a:t>
            </a:r>
          </a:p>
          <a:p>
            <a:r>
              <a:rPr lang="en-US" sz="2400" dirty="0"/>
              <a:t> </a:t>
            </a:r>
          </a:p>
          <a:p>
            <a:pPr algn="l"/>
            <a:r>
              <a:rPr lang="en-US" sz="2400" b="1" i="1" dirty="0">
                <a:solidFill>
                  <a:srgbClr val="FFC000"/>
                </a:solidFill>
                <a:latin typeface="Times New Roman" panose="02020603050405020304" pitchFamily="18" charset="0"/>
                <a:cs typeface="Times New Roman" panose="02020603050405020304" pitchFamily="18" charset="0"/>
              </a:rPr>
              <a:t>Haemonchus </a:t>
            </a:r>
            <a:r>
              <a:rPr lang="en-US" sz="2400" b="1" i="1" dirty="0" smtClean="0">
                <a:solidFill>
                  <a:srgbClr val="FFC000"/>
                </a:solidFill>
                <a:latin typeface="Times New Roman" panose="02020603050405020304" pitchFamily="18" charset="0"/>
                <a:cs typeface="Times New Roman" panose="02020603050405020304" pitchFamily="18" charset="0"/>
              </a:rPr>
              <a:t>contortus</a:t>
            </a:r>
            <a:endParaRPr lang="en-US" sz="2400" dirty="0" smtClean="0">
              <a:solidFill>
                <a:srgbClr val="FFC000"/>
              </a:solidFill>
              <a:latin typeface="Times New Roman" panose="02020603050405020304" pitchFamily="18" charset="0"/>
              <a:cs typeface="Times New Roman" panose="02020603050405020304" pitchFamily="18" charset="0"/>
            </a:endParaRPr>
          </a:p>
          <a:p>
            <a:pPr algn="l"/>
            <a:r>
              <a:rPr lang="en-US" sz="2400" b="1" dirty="0">
                <a:solidFill>
                  <a:schemeClr val="tx1">
                    <a:lumMod val="85000"/>
                  </a:schemeClr>
                </a:solidFill>
                <a:latin typeface="Times New Roman" panose="02020603050405020304" pitchFamily="18" charset="0"/>
                <a:cs typeface="Times New Roman" panose="02020603050405020304" pitchFamily="18" charset="0"/>
              </a:rPr>
              <a:t>Life Cycle</a:t>
            </a:r>
            <a:endParaRPr lang="en-US" sz="2400" dirty="0">
              <a:solidFill>
                <a:schemeClr val="tx1">
                  <a:lumMod val="85000"/>
                </a:schemeClr>
              </a:solidFill>
              <a:latin typeface="Times New Roman" panose="02020603050405020304" pitchFamily="18" charset="0"/>
              <a:cs typeface="Times New Roman" panose="02020603050405020304" pitchFamily="18" charset="0"/>
            </a:endParaRPr>
          </a:p>
          <a:p>
            <a:pPr algn="l"/>
            <a:r>
              <a:rPr lang="en-US" sz="2400" dirty="0">
                <a:latin typeface="Times New Roman" panose="02020603050405020304" pitchFamily="18" charset="0"/>
                <a:cs typeface="Times New Roman" panose="02020603050405020304" pitchFamily="18" charset="0"/>
              </a:rPr>
              <a:t>      </a:t>
            </a:r>
            <a:r>
              <a:rPr lang="en-US" sz="2400" dirty="0">
                <a:solidFill>
                  <a:srgbClr val="FFC000"/>
                </a:solidFill>
                <a:latin typeface="Times New Roman" panose="02020603050405020304" pitchFamily="18" charset="0"/>
                <a:cs typeface="Times New Roman" panose="02020603050405020304" pitchFamily="18" charset="0"/>
              </a:rPr>
              <a:t>Ingesting the </a:t>
            </a:r>
            <a:r>
              <a:rPr lang="en-US" sz="2400" dirty="0">
                <a:solidFill>
                  <a:schemeClr val="tx1">
                    <a:lumMod val="85000"/>
                  </a:schemeClr>
                </a:solidFill>
                <a:latin typeface="Times New Roman" panose="02020603050405020304" pitchFamily="18" charset="0"/>
                <a:cs typeface="Times New Roman" panose="02020603050405020304" pitchFamily="18" charset="0"/>
              </a:rPr>
              <a:t>3rd</a:t>
            </a:r>
            <a:r>
              <a:rPr lang="en-US" sz="2400" dirty="0">
                <a:solidFill>
                  <a:srgbClr val="FFC000"/>
                </a:solidFill>
                <a:latin typeface="Times New Roman" panose="02020603050405020304" pitchFamily="18" charset="0"/>
                <a:cs typeface="Times New Roman" panose="02020603050405020304" pitchFamily="18" charset="0"/>
              </a:rPr>
              <a:t> larvae while grazing leads to infection in </a:t>
            </a:r>
            <a:r>
              <a:rPr lang="en-US" sz="2400" dirty="0" err="1">
                <a:solidFill>
                  <a:srgbClr val="FFC000"/>
                </a:solidFill>
                <a:latin typeface="Times New Roman" panose="02020603050405020304" pitchFamily="18" charset="0"/>
                <a:cs typeface="Times New Roman" panose="02020603050405020304" pitchFamily="18" charset="0"/>
              </a:rPr>
              <a:t>ruminants.The</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a:solidFill>
                  <a:schemeClr val="tx1">
                    <a:lumMod val="85000"/>
                  </a:schemeClr>
                </a:solidFill>
                <a:latin typeface="Times New Roman" panose="02020603050405020304" pitchFamily="18" charset="0"/>
                <a:cs typeface="Times New Roman" panose="02020603050405020304" pitchFamily="18" charset="0"/>
              </a:rPr>
              <a:t>L3</a:t>
            </a:r>
            <a:r>
              <a:rPr lang="en-US" sz="2400" dirty="0">
                <a:solidFill>
                  <a:srgbClr val="FFC000"/>
                </a:solidFill>
                <a:latin typeface="Times New Roman" panose="02020603050405020304" pitchFamily="18" charset="0"/>
                <a:cs typeface="Times New Roman" panose="02020603050405020304" pitchFamily="18" charset="0"/>
              </a:rPr>
              <a:t> of the </a:t>
            </a:r>
            <a:r>
              <a:rPr lang="en-US" sz="2400" dirty="0" err="1">
                <a:solidFill>
                  <a:srgbClr val="FFC000"/>
                </a:solidFill>
                <a:latin typeface="Times New Roman" panose="02020603050405020304" pitchFamily="18" charset="0"/>
                <a:cs typeface="Times New Roman" panose="02020603050405020304" pitchFamily="18" charset="0"/>
              </a:rPr>
              <a:t>trichostrongyle</a:t>
            </a:r>
            <a:r>
              <a:rPr lang="en-US" sz="2400" dirty="0">
                <a:solidFill>
                  <a:srgbClr val="FFC000"/>
                </a:solidFill>
                <a:latin typeface="Times New Roman" panose="02020603050405020304" pitchFamily="18" charset="0"/>
                <a:cs typeface="Times New Roman" panose="02020603050405020304" pitchFamily="18" charset="0"/>
              </a:rPr>
              <a:t>  group penetrate the mucus membrane (</a:t>
            </a:r>
            <a:r>
              <a:rPr lang="en-US" sz="2400" dirty="0">
                <a:solidFill>
                  <a:schemeClr val="tx1">
                    <a:lumMod val="85000"/>
                  </a:schemeClr>
                </a:solidFill>
                <a:latin typeface="Times New Roman" panose="02020603050405020304" pitchFamily="18" charset="0"/>
                <a:cs typeface="Times New Roman" panose="02020603050405020304" pitchFamily="18" charset="0"/>
              </a:rPr>
              <a:t>in the case of </a:t>
            </a:r>
            <a:r>
              <a:rPr lang="en-US" sz="2400" i="1" dirty="0">
                <a:solidFill>
                  <a:schemeClr val="tx1">
                    <a:lumMod val="85000"/>
                  </a:schemeClr>
                </a:solidFill>
                <a:latin typeface="Times New Roman" panose="02020603050405020304" pitchFamily="18" charset="0"/>
                <a:cs typeface="Times New Roman" panose="02020603050405020304" pitchFamily="18" charset="0"/>
              </a:rPr>
              <a:t>Haemonchus </a:t>
            </a:r>
            <a:r>
              <a:rPr lang="en-US" sz="2400" dirty="0">
                <a:solidFill>
                  <a:schemeClr val="tx1">
                    <a:lumMod val="85000"/>
                  </a:schemeClr>
                </a:solidFill>
                <a:latin typeface="Times New Roman" panose="02020603050405020304" pitchFamily="18" charset="0"/>
                <a:cs typeface="Times New Roman" panose="02020603050405020304" pitchFamily="18" charset="0"/>
              </a:rPr>
              <a:t>and </a:t>
            </a:r>
            <a:r>
              <a:rPr lang="en-US" sz="2400" i="1" dirty="0" err="1">
                <a:solidFill>
                  <a:schemeClr val="tx1">
                    <a:lumMod val="85000"/>
                  </a:schemeClr>
                </a:solidFill>
                <a:latin typeface="Times New Roman" panose="02020603050405020304" pitchFamily="18" charset="0"/>
                <a:cs typeface="Times New Roman" panose="02020603050405020304" pitchFamily="18" charset="0"/>
              </a:rPr>
              <a:t>Trichostrongylus</a:t>
            </a:r>
            <a:r>
              <a:rPr lang="en-US" sz="2400" dirty="0">
                <a:solidFill>
                  <a:srgbClr val="FFC000"/>
                </a:solidFill>
                <a:latin typeface="Times New Roman" panose="02020603050405020304" pitchFamily="18" charset="0"/>
                <a:cs typeface="Times New Roman" panose="02020603050405020304" pitchFamily="18" charset="0"/>
              </a:rPr>
              <a:t>) or enter the gastric glands (</a:t>
            </a:r>
            <a:r>
              <a:rPr lang="en-US" sz="2400" dirty="0">
                <a:solidFill>
                  <a:schemeClr val="tx1">
                    <a:lumMod val="85000"/>
                  </a:schemeClr>
                </a:solidFill>
                <a:latin typeface="Times New Roman" panose="02020603050405020304" pitchFamily="18" charset="0"/>
                <a:cs typeface="Times New Roman" panose="02020603050405020304" pitchFamily="18" charset="0"/>
              </a:rPr>
              <a:t>in the case of </a:t>
            </a:r>
            <a:r>
              <a:rPr lang="en-US" sz="2400" i="1" dirty="0" err="1">
                <a:solidFill>
                  <a:schemeClr val="tx1">
                    <a:lumMod val="85000"/>
                  </a:schemeClr>
                </a:solidFill>
                <a:latin typeface="Times New Roman" panose="02020603050405020304" pitchFamily="18" charset="0"/>
                <a:cs typeface="Times New Roman" panose="02020603050405020304" pitchFamily="18" charset="0"/>
              </a:rPr>
              <a:t>Ostertagia</a:t>
            </a:r>
            <a:r>
              <a:rPr lang="en-US" sz="2400" dirty="0">
                <a:solidFill>
                  <a:srgbClr val="FFC000"/>
                </a:solidFill>
                <a:latin typeface="Times New Roman" panose="02020603050405020304" pitchFamily="18" charset="0"/>
                <a:cs typeface="Times New Roman" panose="02020603050405020304" pitchFamily="18" charset="0"/>
              </a:rPr>
              <a:t>). During the next few days the </a:t>
            </a:r>
            <a:r>
              <a:rPr lang="en-US" sz="2400" dirty="0">
                <a:solidFill>
                  <a:schemeClr val="tx1">
                    <a:lumMod val="85000"/>
                  </a:schemeClr>
                </a:solidFill>
                <a:latin typeface="Times New Roman" panose="02020603050405020304" pitchFamily="18" charset="0"/>
                <a:cs typeface="Times New Roman" panose="02020603050405020304" pitchFamily="18" charset="0"/>
              </a:rPr>
              <a:t>L3</a:t>
            </a:r>
            <a:r>
              <a:rPr lang="en-US" sz="2400" dirty="0">
                <a:solidFill>
                  <a:srgbClr val="FFC000"/>
                </a:solidFill>
                <a:latin typeface="Times New Roman" panose="02020603050405020304" pitchFamily="18" charset="0"/>
                <a:cs typeface="Times New Roman" panose="02020603050405020304" pitchFamily="18" charset="0"/>
              </a:rPr>
              <a:t> </a:t>
            </a:r>
            <a:r>
              <a:rPr lang="en-US" sz="2400" dirty="0" err="1">
                <a:solidFill>
                  <a:srgbClr val="FFC000"/>
                </a:solidFill>
                <a:latin typeface="Times New Roman" panose="02020603050405020304" pitchFamily="18" charset="0"/>
                <a:cs typeface="Times New Roman" panose="02020603050405020304" pitchFamily="18" charset="0"/>
              </a:rPr>
              <a:t>moult</a:t>
            </a:r>
            <a:r>
              <a:rPr lang="en-US" sz="2400" dirty="0">
                <a:solidFill>
                  <a:srgbClr val="FFC000"/>
                </a:solidFill>
                <a:latin typeface="Times New Roman" panose="02020603050405020304" pitchFamily="18" charset="0"/>
                <a:cs typeface="Times New Roman" panose="02020603050405020304" pitchFamily="18" charset="0"/>
              </a:rPr>
              <a:t> to the </a:t>
            </a:r>
            <a:r>
              <a:rPr lang="en-US" sz="2400" dirty="0">
                <a:solidFill>
                  <a:schemeClr val="tx1">
                    <a:lumMod val="85000"/>
                  </a:schemeClr>
                </a:solidFill>
                <a:latin typeface="Times New Roman" panose="02020603050405020304" pitchFamily="18" charset="0"/>
                <a:cs typeface="Times New Roman" panose="02020603050405020304" pitchFamily="18" charset="0"/>
              </a:rPr>
              <a:t>4th</a:t>
            </a:r>
            <a:r>
              <a:rPr lang="en-US" sz="2400" dirty="0">
                <a:solidFill>
                  <a:srgbClr val="FFC000"/>
                </a:solidFill>
                <a:latin typeface="Times New Roman" panose="02020603050405020304" pitchFamily="18" charset="0"/>
                <a:cs typeface="Times New Roman" panose="02020603050405020304" pitchFamily="18" charset="0"/>
              </a:rPr>
              <a:t> stage (</a:t>
            </a:r>
            <a:r>
              <a:rPr lang="en-US" sz="2400" dirty="0">
                <a:solidFill>
                  <a:schemeClr val="tx1">
                    <a:lumMod val="85000"/>
                  </a:schemeClr>
                </a:solidFill>
                <a:latin typeface="Times New Roman" panose="02020603050405020304" pitchFamily="18" charset="0"/>
                <a:cs typeface="Times New Roman" panose="02020603050405020304" pitchFamily="18" charset="0"/>
              </a:rPr>
              <a:t>L4</a:t>
            </a:r>
            <a:r>
              <a:rPr lang="en-US" sz="2400" dirty="0">
                <a:solidFill>
                  <a:srgbClr val="FFC000"/>
                </a:solidFill>
                <a:latin typeface="Times New Roman" panose="02020603050405020304" pitchFamily="18" charset="0"/>
                <a:cs typeface="Times New Roman" panose="02020603050405020304" pitchFamily="18" charset="0"/>
              </a:rPr>
              <a:t>) and remain in the mucous membrane or in the gastric gland, for about </a:t>
            </a:r>
            <a:r>
              <a:rPr lang="en-US" sz="2400" dirty="0">
                <a:solidFill>
                  <a:schemeClr val="tx1">
                    <a:lumMod val="85000"/>
                  </a:schemeClr>
                </a:solidFill>
                <a:latin typeface="Times New Roman" panose="02020603050405020304" pitchFamily="18" charset="0"/>
                <a:cs typeface="Times New Roman" panose="02020603050405020304" pitchFamily="18" charset="0"/>
              </a:rPr>
              <a:t>10-14</a:t>
            </a:r>
            <a:r>
              <a:rPr lang="en-US" sz="2400" dirty="0">
                <a:solidFill>
                  <a:srgbClr val="FFC000"/>
                </a:solidFill>
                <a:latin typeface="Times New Roman" panose="02020603050405020304" pitchFamily="18" charset="0"/>
                <a:cs typeface="Times New Roman" panose="02020603050405020304" pitchFamily="18" charset="0"/>
              </a:rPr>
              <a:t> days. Then they emerge and </a:t>
            </a:r>
            <a:r>
              <a:rPr lang="en-US" sz="2400" dirty="0" err="1">
                <a:solidFill>
                  <a:srgbClr val="FFC000"/>
                </a:solidFill>
                <a:latin typeface="Times New Roman" panose="02020603050405020304" pitchFamily="18" charset="0"/>
                <a:cs typeface="Times New Roman" panose="02020603050405020304" pitchFamily="18" charset="0"/>
              </a:rPr>
              <a:t>moult</a:t>
            </a:r>
            <a:r>
              <a:rPr lang="en-US" sz="2400" dirty="0">
                <a:solidFill>
                  <a:srgbClr val="FFC000"/>
                </a:solidFill>
                <a:latin typeface="Times New Roman" panose="02020603050405020304" pitchFamily="18" charset="0"/>
                <a:cs typeface="Times New Roman" panose="02020603050405020304" pitchFamily="18" charset="0"/>
              </a:rPr>
              <a:t> into the young adult stage </a:t>
            </a:r>
            <a:r>
              <a:rPr lang="en-US" sz="2400" dirty="0">
                <a:solidFill>
                  <a:schemeClr val="tx1">
                    <a:lumMod val="85000"/>
                  </a:schemeClr>
                </a:solidFill>
                <a:latin typeface="Times New Roman" panose="02020603050405020304" pitchFamily="18" charset="0"/>
                <a:cs typeface="Times New Roman" panose="02020603050405020304" pitchFamily="18" charset="0"/>
              </a:rPr>
              <a:t>L5</a:t>
            </a:r>
            <a:r>
              <a:rPr lang="en-US" sz="2400" dirty="0">
                <a:solidFill>
                  <a:srgbClr val="FFC000"/>
                </a:solidFill>
                <a:latin typeface="Times New Roman" panose="02020603050405020304" pitchFamily="18" charset="0"/>
                <a:cs typeface="Times New Roman" panose="02020603050405020304" pitchFamily="18" charset="0"/>
              </a:rPr>
              <a:t>. Most </a:t>
            </a:r>
            <a:r>
              <a:rPr lang="en-US" sz="2400" dirty="0" err="1">
                <a:solidFill>
                  <a:srgbClr val="FFC000"/>
                </a:solidFill>
                <a:latin typeface="Times New Roman" panose="02020603050405020304" pitchFamily="18" charset="0"/>
                <a:cs typeface="Times New Roman" panose="02020603050405020304" pitchFamily="18" charset="0"/>
              </a:rPr>
              <a:t>trichostrongylea</a:t>
            </a:r>
            <a:r>
              <a:rPr lang="en-US" sz="2400" dirty="0">
                <a:solidFill>
                  <a:srgbClr val="FFC000"/>
                </a:solidFill>
                <a:latin typeface="Times New Roman" panose="02020603050405020304" pitchFamily="18" charset="0"/>
                <a:cs typeface="Times New Roman" panose="02020603050405020304" pitchFamily="18" charset="0"/>
              </a:rPr>
              <a:t> mature and start egg production at about </a:t>
            </a:r>
            <a:r>
              <a:rPr lang="en-US" sz="2400" dirty="0">
                <a:solidFill>
                  <a:schemeClr val="tx1">
                    <a:lumMod val="85000"/>
                  </a:schemeClr>
                </a:solidFill>
                <a:latin typeface="Times New Roman" panose="02020603050405020304" pitchFamily="18" charset="0"/>
                <a:cs typeface="Times New Roman" panose="02020603050405020304" pitchFamily="18" charset="0"/>
              </a:rPr>
              <a:t>3 </a:t>
            </a:r>
            <a:r>
              <a:rPr lang="en-US" sz="2400" dirty="0">
                <a:solidFill>
                  <a:srgbClr val="FFC000"/>
                </a:solidFill>
                <a:latin typeface="Times New Roman" panose="02020603050405020304" pitchFamily="18" charset="0"/>
                <a:cs typeface="Times New Roman" panose="02020603050405020304" pitchFamily="18" charset="0"/>
              </a:rPr>
              <a:t>weeks after infection.</a:t>
            </a:r>
          </a:p>
        </p:txBody>
      </p:sp>
    </p:spTree>
    <p:extLst>
      <p:ext uri="{BB962C8B-B14F-4D97-AF65-F5344CB8AC3E}">
        <p14:creationId xmlns="" xmlns:p14="http://schemas.microsoft.com/office/powerpoint/2010/main" val="3258242638"/>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5181" y="101364"/>
            <a:ext cx="8809307" cy="954107"/>
          </a:xfrm>
          <a:prstGeom prst="rect">
            <a:avLst/>
          </a:prstGeom>
          <a:noFill/>
        </p:spPr>
        <p:txBody>
          <a:bodyPr wrap="square" rtlCol="0">
            <a:spAutoFit/>
          </a:bodyPr>
          <a:lstStyle/>
          <a:p>
            <a:pPr algn="l"/>
            <a:r>
              <a:rPr lang="en-US" sz="2800" b="1" dirty="0" smtClean="0">
                <a:solidFill>
                  <a:schemeClr val="tx1">
                    <a:lumMod val="85000"/>
                  </a:schemeClr>
                </a:solidFill>
                <a:latin typeface="Times New Roman" panose="02020603050405020304" pitchFamily="18" charset="0"/>
                <a:cs typeface="Times New Roman" panose="02020603050405020304" pitchFamily="18" charset="0"/>
              </a:rPr>
              <a:t>NEMATODA</a:t>
            </a:r>
          </a:p>
          <a:p>
            <a:pPr algn="ctr"/>
            <a:r>
              <a:rPr lang="en-US" sz="2800" b="1" dirty="0" smtClean="0">
                <a:solidFill>
                  <a:srgbClr val="FFC000"/>
                </a:solidFill>
              </a:rPr>
              <a:t>Life Cycle of </a:t>
            </a:r>
            <a:r>
              <a:rPr lang="en-US" sz="2800" b="1" i="1" dirty="0" smtClean="0">
                <a:solidFill>
                  <a:srgbClr val="FFC000"/>
                </a:solidFill>
              </a:rPr>
              <a:t>Haemonchus contortus</a:t>
            </a:r>
            <a:endParaRPr lang="en-US" sz="2800" b="1" dirty="0">
              <a:solidFill>
                <a:srgbClr val="FFC000"/>
              </a:solidFill>
              <a:latin typeface="Times New Roman" panose="02020603050405020304" pitchFamily="18" charset="0"/>
              <a:cs typeface="Times New Roman" panose="02020603050405020304" pitchFamily="18" charset="0"/>
            </a:endParaRPr>
          </a:p>
        </p:txBody>
      </p:sp>
      <p:pic>
        <p:nvPicPr>
          <p:cNvPr id="3" name="صورة 2"/>
          <p:cNvPicPr/>
          <p:nvPr/>
        </p:nvPicPr>
        <p:blipFill>
          <a:blip r:embed="rId2"/>
          <a:srcRect/>
          <a:stretch>
            <a:fillRect/>
          </a:stretch>
        </p:blipFill>
        <p:spPr bwMode="auto">
          <a:xfrm>
            <a:off x="2285985" y="1203598"/>
            <a:ext cx="4286280" cy="36957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 xmlns:p14="http://schemas.microsoft.com/office/powerpoint/2010/main" val="1273758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rotWithShape="1">
          <a:blip r:embed="rId2" cstate="print">
            <a:extLst>
              <a:ext uri="{28A0092B-C50C-407E-A947-70E740481C1C}">
                <a14:useLocalDpi xmlns="" xmlns:a14="http://schemas.microsoft.com/office/drawing/2010/main" val="0"/>
              </a:ext>
            </a:extLst>
          </a:blip>
          <a:srcRect t="27071" b="27070"/>
          <a:stretch/>
        </p:blipFill>
        <p:spPr>
          <a:xfrm>
            <a:off x="0" y="0"/>
            <a:ext cx="9144000" cy="5143500"/>
          </a:xfrm>
          <a:prstGeom prst="rect">
            <a:avLst/>
          </a:prstGeom>
        </p:spPr>
      </p:pic>
    </p:spTree>
    <p:extLst>
      <p:ext uri="{BB962C8B-B14F-4D97-AF65-F5344CB8AC3E}">
        <p14:creationId xmlns="" xmlns:p14="http://schemas.microsoft.com/office/powerpoint/2010/main" val="3094867890"/>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5181" y="101364"/>
            <a:ext cx="8809307" cy="5386090"/>
          </a:xfrm>
          <a:prstGeom prst="rect">
            <a:avLst/>
          </a:prstGeom>
          <a:noFill/>
        </p:spPr>
        <p:txBody>
          <a:bodyPr wrap="square" rtlCol="0">
            <a:spAutoFit/>
          </a:bodyPr>
          <a:lstStyle/>
          <a:p>
            <a:pPr algn="l"/>
            <a:r>
              <a:rPr lang="en-US" sz="2800" b="1" dirty="0" smtClean="0">
                <a:solidFill>
                  <a:schemeClr val="tx1">
                    <a:lumMod val="85000"/>
                  </a:schemeClr>
                </a:solidFill>
                <a:latin typeface="Times New Roman" panose="02020603050405020304" pitchFamily="18" charset="0"/>
                <a:cs typeface="Times New Roman" panose="02020603050405020304" pitchFamily="18" charset="0"/>
              </a:rPr>
              <a:t>NEMATODA</a:t>
            </a:r>
          </a:p>
          <a:p>
            <a:pPr algn="ctr"/>
            <a:r>
              <a:rPr lang="en-US" sz="2400" b="1" i="1" dirty="0" err="1">
                <a:solidFill>
                  <a:srgbClr val="FFC000"/>
                </a:solidFill>
                <a:latin typeface="Times New Roman" panose="02020603050405020304" pitchFamily="18" charset="0"/>
                <a:cs typeface="Times New Roman" panose="02020603050405020304" pitchFamily="18" charset="0"/>
              </a:rPr>
              <a:t>Bunostomum</a:t>
            </a:r>
            <a:r>
              <a:rPr lang="en-US" sz="2400" b="1" i="1" dirty="0">
                <a:solidFill>
                  <a:srgbClr val="FFC000"/>
                </a:solidFill>
                <a:latin typeface="Times New Roman" panose="02020603050405020304" pitchFamily="18" charset="0"/>
                <a:cs typeface="Times New Roman" panose="02020603050405020304" pitchFamily="18" charset="0"/>
              </a:rPr>
              <a:t> </a:t>
            </a:r>
            <a:r>
              <a:rPr lang="en-US" sz="2400" b="1" i="1" dirty="0" err="1">
                <a:solidFill>
                  <a:srgbClr val="FFC000"/>
                </a:solidFill>
                <a:latin typeface="Times New Roman" panose="02020603050405020304" pitchFamily="18" charset="0"/>
                <a:cs typeface="Times New Roman" panose="02020603050405020304" pitchFamily="18" charset="0"/>
              </a:rPr>
              <a:t>spp</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b="1" dirty="0" smtClean="0">
                <a:solidFill>
                  <a:srgbClr val="FFC000"/>
                </a:solidFill>
                <a:latin typeface="Times New Roman" panose="02020603050405020304" pitchFamily="18" charset="0"/>
                <a:cs typeface="Times New Roman" panose="02020603050405020304" pitchFamily="18" charset="0"/>
              </a:rPr>
              <a:t>1</a:t>
            </a:r>
            <a:r>
              <a:rPr lang="en-US" sz="2400" b="1" i="1" dirty="0" smtClean="0">
                <a:solidFill>
                  <a:srgbClr val="FFC000"/>
                </a:solidFill>
                <a:latin typeface="Times New Roman" panose="02020603050405020304" pitchFamily="18" charset="0"/>
                <a:cs typeface="Times New Roman" panose="02020603050405020304" pitchFamily="18" charset="0"/>
              </a:rPr>
              <a:t>- </a:t>
            </a:r>
            <a:r>
              <a:rPr lang="en-US" sz="2400" b="1" i="1" dirty="0" err="1" smtClean="0">
                <a:solidFill>
                  <a:schemeClr val="tx1">
                    <a:lumMod val="85000"/>
                  </a:schemeClr>
                </a:solidFill>
                <a:latin typeface="Times New Roman" panose="02020603050405020304" pitchFamily="18" charset="0"/>
                <a:cs typeface="Times New Roman" panose="02020603050405020304" pitchFamily="18" charset="0"/>
              </a:rPr>
              <a:t>B.trigonocephlum</a:t>
            </a:r>
            <a:endParaRPr lang="en-US" sz="2400" dirty="0">
              <a:solidFill>
                <a:schemeClr val="tx1">
                  <a:lumMod val="85000"/>
                </a:schemeClr>
              </a:solidFill>
              <a:latin typeface="Times New Roman" panose="02020603050405020304" pitchFamily="18" charset="0"/>
              <a:cs typeface="Times New Roman" panose="02020603050405020304" pitchFamily="18" charset="0"/>
            </a:endParaRPr>
          </a:p>
          <a:p>
            <a:pPr algn="l"/>
            <a:endParaRPr lang="en-US" sz="2400" b="1" dirty="0" smtClean="0">
              <a:latin typeface="Times New Roman" panose="02020603050405020304" pitchFamily="18" charset="0"/>
              <a:cs typeface="Times New Roman" panose="02020603050405020304" pitchFamily="18" charset="0"/>
            </a:endParaRPr>
          </a:p>
          <a:p>
            <a:pPr algn="l"/>
            <a:r>
              <a:rPr lang="en-US" sz="2400" b="1" dirty="0" smtClean="0">
                <a:solidFill>
                  <a:srgbClr val="FFC000"/>
                </a:solidFill>
                <a:latin typeface="Times New Roman" panose="02020603050405020304" pitchFamily="18" charset="0"/>
                <a:cs typeface="Times New Roman" panose="02020603050405020304" pitchFamily="18" charset="0"/>
              </a:rPr>
              <a:t>General </a:t>
            </a:r>
            <a:r>
              <a:rPr lang="en-US" sz="2400" b="1" dirty="0">
                <a:solidFill>
                  <a:srgbClr val="FFC000"/>
                </a:solidFill>
                <a:latin typeface="Times New Roman" panose="02020603050405020304" pitchFamily="18" charset="0"/>
                <a:cs typeface="Times New Roman" panose="02020603050405020304" pitchFamily="18" charset="0"/>
              </a:rPr>
              <a:t>Characteristics</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dirty="0" smtClean="0">
                <a:solidFill>
                  <a:srgbClr val="FFC000"/>
                </a:solidFill>
                <a:latin typeface="Times New Roman" panose="02020603050405020304" pitchFamily="18" charset="0"/>
                <a:cs typeface="Times New Roman" panose="02020603050405020304" pitchFamily="18" charset="0"/>
              </a:rPr>
              <a:t>-</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Is </a:t>
            </a:r>
            <a:r>
              <a:rPr lang="en-US" sz="2400" dirty="0">
                <a:solidFill>
                  <a:schemeClr val="tx1">
                    <a:lumMod val="85000"/>
                  </a:schemeClr>
                </a:solidFill>
                <a:latin typeface="Times New Roman" panose="02020603050405020304" pitchFamily="18" charset="0"/>
                <a:cs typeface="Times New Roman" panose="02020603050405020304" pitchFamily="18" charset="0"/>
              </a:rPr>
              <a:t>a hookworm which occur in the small intestine (</a:t>
            </a:r>
            <a:r>
              <a:rPr lang="en-US" sz="2400" dirty="0">
                <a:solidFill>
                  <a:srgbClr val="FFC000"/>
                </a:solidFill>
                <a:latin typeface="Times New Roman" panose="02020603050405020304" pitchFamily="18" charset="0"/>
                <a:cs typeface="Times New Roman" panose="02020603050405020304" pitchFamily="18" charset="0"/>
              </a:rPr>
              <a:t>ileum and jejunum</a:t>
            </a:r>
            <a:r>
              <a:rPr lang="en-US" sz="2400" dirty="0">
                <a:solidFill>
                  <a:schemeClr val="tx1">
                    <a:lumMod val="85000"/>
                  </a:schemeClr>
                </a:solidFill>
                <a:latin typeface="Times New Roman" panose="02020603050405020304" pitchFamily="18" charset="0"/>
                <a:cs typeface="Times New Roman" panose="02020603050405020304" pitchFamily="18" charset="0"/>
              </a:rPr>
              <a:t>)</a:t>
            </a:r>
          </a:p>
          <a:p>
            <a:pPr algn="l"/>
            <a:r>
              <a:rPr lang="en-US" sz="2400" dirty="0" smtClean="0">
                <a:solidFill>
                  <a:srgbClr val="FFC000"/>
                </a:solidFill>
                <a:latin typeface="Times New Roman" panose="02020603050405020304" pitchFamily="18" charset="0"/>
                <a:cs typeface="Times New Roman" panose="02020603050405020304" pitchFamily="18" charset="0"/>
              </a:rPr>
              <a:t>- </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The </a:t>
            </a:r>
            <a:r>
              <a:rPr lang="en-US" sz="2400" dirty="0">
                <a:solidFill>
                  <a:schemeClr val="tx1">
                    <a:lumMod val="85000"/>
                  </a:schemeClr>
                </a:solidFill>
                <a:latin typeface="Times New Roman" panose="02020603050405020304" pitchFamily="18" charset="0"/>
                <a:cs typeface="Times New Roman" panose="02020603050405020304" pitchFamily="18" charset="0"/>
              </a:rPr>
              <a:t>host; sheep and </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goat.</a:t>
            </a:r>
            <a:endParaRPr lang="en-US" sz="2400" dirty="0">
              <a:solidFill>
                <a:schemeClr val="tx1">
                  <a:lumMod val="85000"/>
                </a:schemeClr>
              </a:solidFill>
              <a:latin typeface="Times New Roman" panose="02020603050405020304" pitchFamily="18" charset="0"/>
              <a:cs typeface="Times New Roman" panose="02020603050405020304" pitchFamily="18" charset="0"/>
            </a:endParaRPr>
          </a:p>
          <a:p>
            <a:pPr algn="l"/>
            <a:r>
              <a:rPr lang="en-US" sz="2400" dirty="0" smtClean="0">
                <a:solidFill>
                  <a:srgbClr val="FFC000"/>
                </a:solidFill>
                <a:latin typeface="Times New Roman" panose="02020603050405020304" pitchFamily="18" charset="0"/>
                <a:cs typeface="Times New Roman" panose="02020603050405020304" pitchFamily="18" charset="0"/>
              </a:rPr>
              <a:t>-</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The </a:t>
            </a:r>
            <a:r>
              <a:rPr lang="en-US" sz="2400" dirty="0">
                <a:solidFill>
                  <a:schemeClr val="tx1">
                    <a:lumMod val="85000"/>
                  </a:schemeClr>
                </a:solidFill>
                <a:latin typeface="Times New Roman" panose="02020603050405020304" pitchFamily="18" charset="0"/>
                <a:cs typeface="Times New Roman" panose="02020603050405020304" pitchFamily="18" charset="0"/>
              </a:rPr>
              <a:t>males is </a:t>
            </a:r>
            <a:r>
              <a:rPr lang="en-US" sz="2400" dirty="0">
                <a:solidFill>
                  <a:srgbClr val="FFC000"/>
                </a:solidFill>
                <a:latin typeface="Times New Roman" panose="02020603050405020304" pitchFamily="18" charset="0"/>
                <a:cs typeface="Times New Roman" panose="02020603050405020304" pitchFamily="18" charset="0"/>
              </a:rPr>
              <a:t>12-17mm</a:t>
            </a:r>
            <a:r>
              <a:rPr lang="en-US" sz="2400" dirty="0">
                <a:solidFill>
                  <a:schemeClr val="tx1">
                    <a:lumMod val="85000"/>
                  </a:schemeClr>
                </a:solidFill>
                <a:latin typeface="Times New Roman" panose="02020603050405020304" pitchFamily="18" charset="0"/>
                <a:cs typeface="Times New Roman" panose="02020603050405020304" pitchFamily="18" charset="0"/>
              </a:rPr>
              <a:t> long and the female </a:t>
            </a:r>
            <a:r>
              <a:rPr lang="en-US" sz="2400" dirty="0">
                <a:solidFill>
                  <a:srgbClr val="FFC000"/>
                </a:solidFill>
                <a:latin typeface="Times New Roman" panose="02020603050405020304" pitchFamily="18" charset="0"/>
                <a:cs typeface="Times New Roman" panose="02020603050405020304" pitchFamily="18" charset="0"/>
              </a:rPr>
              <a:t>19-26mm</a:t>
            </a:r>
            <a:r>
              <a:rPr lang="en-US" sz="2400" dirty="0">
                <a:solidFill>
                  <a:schemeClr val="tx1">
                    <a:lumMod val="85000"/>
                  </a:schemeClr>
                </a:solidFill>
                <a:latin typeface="Times New Roman" panose="02020603050405020304" pitchFamily="18" charset="0"/>
                <a:cs typeface="Times New Roman" panose="02020603050405020304" pitchFamily="18" charset="0"/>
              </a:rPr>
              <a:t>.</a:t>
            </a:r>
          </a:p>
          <a:p>
            <a:pPr algn="l"/>
            <a:r>
              <a:rPr lang="en-US" sz="2400" dirty="0" smtClean="0">
                <a:solidFill>
                  <a:srgbClr val="FFC000"/>
                </a:solidFill>
                <a:latin typeface="Times New Roman" panose="02020603050405020304" pitchFamily="18" charset="0"/>
                <a:cs typeface="Times New Roman" panose="02020603050405020304" pitchFamily="18" charset="0"/>
              </a:rPr>
              <a:t>-</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The </a:t>
            </a:r>
            <a:r>
              <a:rPr lang="en-US" sz="2400" dirty="0">
                <a:solidFill>
                  <a:schemeClr val="tx1">
                    <a:lumMod val="85000"/>
                  </a:schemeClr>
                </a:solidFill>
                <a:latin typeface="Times New Roman" panose="02020603050405020304" pitchFamily="18" charset="0"/>
                <a:cs typeface="Times New Roman" panose="02020603050405020304" pitchFamily="18" charset="0"/>
              </a:rPr>
              <a:t>anterior end is bent in a dorsal direction, so that the buccal capsule opens </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anterodorsally.</a:t>
            </a:r>
            <a:endParaRPr lang="en-US" sz="2400" dirty="0">
              <a:solidFill>
                <a:schemeClr val="tx1">
                  <a:lumMod val="85000"/>
                </a:schemeClr>
              </a:solidFill>
              <a:latin typeface="Times New Roman" panose="02020603050405020304" pitchFamily="18" charset="0"/>
              <a:cs typeface="Times New Roman" panose="02020603050405020304" pitchFamily="18" charset="0"/>
            </a:endParaRPr>
          </a:p>
          <a:p>
            <a:pPr algn="l"/>
            <a:r>
              <a:rPr lang="en-US" sz="2400" dirty="0" smtClean="0">
                <a:solidFill>
                  <a:srgbClr val="FFC000"/>
                </a:solidFill>
                <a:latin typeface="Times New Roman" panose="02020603050405020304" pitchFamily="18" charset="0"/>
                <a:cs typeface="Times New Roman" panose="02020603050405020304" pitchFamily="18" charset="0"/>
              </a:rPr>
              <a:t>-</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There </a:t>
            </a:r>
            <a:r>
              <a:rPr lang="en-US" sz="2400" dirty="0">
                <a:solidFill>
                  <a:schemeClr val="tx1">
                    <a:lumMod val="85000"/>
                  </a:schemeClr>
                </a:solidFill>
                <a:latin typeface="Times New Roman" panose="02020603050405020304" pitchFamily="18" charset="0"/>
                <a:cs typeface="Times New Roman" panose="02020603050405020304" pitchFamily="18" charset="0"/>
              </a:rPr>
              <a:t>are a pair of </a:t>
            </a:r>
            <a:r>
              <a:rPr lang="en-US" sz="2400" dirty="0" err="1">
                <a:solidFill>
                  <a:schemeClr val="tx1">
                    <a:lumMod val="85000"/>
                  </a:schemeClr>
                </a:solidFill>
                <a:latin typeface="Times New Roman" panose="02020603050405020304" pitchFamily="18" charset="0"/>
                <a:cs typeface="Times New Roman" panose="02020603050405020304" pitchFamily="18" charset="0"/>
              </a:rPr>
              <a:t>chitinus</a:t>
            </a:r>
            <a:r>
              <a:rPr lang="en-US" sz="2400" dirty="0">
                <a:solidFill>
                  <a:schemeClr val="tx1">
                    <a:lumMod val="85000"/>
                  </a:schemeClr>
                </a:solidFill>
                <a:latin typeface="Times New Roman" panose="02020603050405020304" pitchFamily="18" charset="0"/>
                <a:cs typeface="Times New Roman" panose="02020603050405020304" pitchFamily="18" charset="0"/>
              </a:rPr>
              <a:t> plates, near its base is a pair of small sub ventral </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lancets.</a:t>
            </a:r>
            <a:endParaRPr lang="en-US" sz="2400" dirty="0">
              <a:solidFill>
                <a:schemeClr val="tx1">
                  <a:lumMod val="85000"/>
                </a:schemeClr>
              </a:solidFill>
              <a:latin typeface="Times New Roman" panose="02020603050405020304" pitchFamily="18" charset="0"/>
              <a:cs typeface="Times New Roman" panose="02020603050405020304" pitchFamily="18" charset="0"/>
            </a:endParaRPr>
          </a:p>
          <a:p>
            <a:pPr algn="l"/>
            <a:endParaRPr lang="en-US" sz="2800" b="1" dirty="0">
              <a:solidFill>
                <a:schemeClr val="tx1">
                  <a:lumMod val="8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31619395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p:cTn id="7"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mph" presetSubtype="0" fill="hold" nodeType="clickEffect">
                                  <p:stCondLst>
                                    <p:cond delay="0"/>
                                  </p:stCondLst>
                                  <p:childTnLst>
                                    <p:animEffect transition="out" filter="fade">
                                      <p:cBhvr>
                                        <p:cTn id="14" dur="500" tmFilter="0, 0; .2, .5; .8, .5; 1, 0"/>
                                        <p:tgtEl>
                                          <p:spTgt spid="4">
                                            <p:txEl>
                                              <p:pRg st="2" end="2"/>
                                            </p:txEl>
                                          </p:spTgt>
                                        </p:tgtEl>
                                      </p:cBhvr>
                                    </p:animEffect>
                                    <p:animScale>
                                      <p:cBhvr>
                                        <p:cTn id="15" dur="250" autoRev="1" fill="hold"/>
                                        <p:tgtEl>
                                          <p:spTgt spid="4">
                                            <p:txEl>
                                              <p:pRg st="2" end="2"/>
                                            </p:txEl>
                                          </p:spTgt>
                                        </p:tgtEl>
                                      </p:cBhvr>
                                      <p:by x="105000" y="105000"/>
                                    </p:animScale>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nodeType="click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wheel(1)">
                                      <p:cBhvr>
                                        <p:cTn id="20"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5181" y="101364"/>
            <a:ext cx="8809307" cy="3477875"/>
          </a:xfrm>
          <a:prstGeom prst="rect">
            <a:avLst/>
          </a:prstGeom>
          <a:noFill/>
        </p:spPr>
        <p:txBody>
          <a:bodyPr wrap="square" rtlCol="0">
            <a:spAutoFit/>
          </a:bodyPr>
          <a:lstStyle/>
          <a:p>
            <a:pPr algn="l"/>
            <a:r>
              <a:rPr lang="en-US" sz="2800" b="1" dirty="0" smtClean="0">
                <a:solidFill>
                  <a:schemeClr val="tx1">
                    <a:lumMod val="85000"/>
                  </a:schemeClr>
                </a:solidFill>
                <a:latin typeface="Times New Roman" panose="02020603050405020304" pitchFamily="18" charset="0"/>
                <a:cs typeface="Times New Roman" panose="02020603050405020304" pitchFamily="18" charset="0"/>
              </a:rPr>
              <a:t>NEMATODA</a:t>
            </a:r>
          </a:p>
          <a:p>
            <a:pPr algn="ctr"/>
            <a:r>
              <a:rPr lang="en-US" sz="2400" b="1" i="1" dirty="0" err="1">
                <a:solidFill>
                  <a:srgbClr val="FFC000"/>
                </a:solidFill>
                <a:latin typeface="Times New Roman" panose="02020603050405020304" pitchFamily="18" charset="0"/>
                <a:cs typeface="Times New Roman" panose="02020603050405020304" pitchFamily="18" charset="0"/>
              </a:rPr>
              <a:t>Bunostomum</a:t>
            </a:r>
            <a:r>
              <a:rPr lang="en-US" sz="2400" b="1" i="1" dirty="0">
                <a:solidFill>
                  <a:srgbClr val="FFC000"/>
                </a:solidFill>
                <a:latin typeface="Times New Roman" panose="02020603050405020304" pitchFamily="18" charset="0"/>
                <a:cs typeface="Times New Roman" panose="02020603050405020304" pitchFamily="18" charset="0"/>
              </a:rPr>
              <a:t> </a:t>
            </a:r>
            <a:r>
              <a:rPr lang="en-US" sz="2400" b="1" i="1" dirty="0" err="1" smtClean="0">
                <a:solidFill>
                  <a:srgbClr val="FFC000"/>
                </a:solidFill>
                <a:latin typeface="Times New Roman" panose="02020603050405020304" pitchFamily="18" charset="0"/>
                <a:cs typeface="Times New Roman" panose="02020603050405020304" pitchFamily="18" charset="0"/>
              </a:rPr>
              <a:t>spp</a:t>
            </a:r>
            <a:endParaRPr lang="en-US" sz="2400" b="1" dirty="0" smtClean="0">
              <a:latin typeface="Times New Roman" panose="02020603050405020304" pitchFamily="18" charset="0"/>
              <a:cs typeface="Times New Roman" panose="02020603050405020304" pitchFamily="18" charset="0"/>
            </a:endParaRPr>
          </a:p>
          <a:p>
            <a:pPr algn="l"/>
            <a:r>
              <a:rPr lang="en-US" sz="2400" b="1" dirty="0" smtClean="0">
                <a:solidFill>
                  <a:srgbClr val="FFC000"/>
                </a:solidFill>
                <a:latin typeface="Times New Roman" panose="02020603050405020304" pitchFamily="18" charset="0"/>
                <a:cs typeface="Times New Roman" panose="02020603050405020304" pitchFamily="18" charset="0"/>
              </a:rPr>
              <a:t>General </a:t>
            </a:r>
            <a:r>
              <a:rPr lang="en-US" sz="2400" b="1" dirty="0">
                <a:solidFill>
                  <a:srgbClr val="FFC000"/>
                </a:solidFill>
                <a:latin typeface="Times New Roman" panose="02020603050405020304" pitchFamily="18" charset="0"/>
                <a:cs typeface="Times New Roman" panose="02020603050405020304" pitchFamily="18" charset="0"/>
              </a:rPr>
              <a:t>Characteristics</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dirty="0" smtClean="0">
                <a:solidFill>
                  <a:srgbClr val="FFC000"/>
                </a:solidFill>
                <a:latin typeface="Times New Roman" panose="02020603050405020304" pitchFamily="18" charset="0"/>
                <a:cs typeface="Times New Roman" panose="02020603050405020304" pitchFamily="18" charset="0"/>
              </a:rPr>
              <a:t>-</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It </a:t>
            </a:r>
            <a:r>
              <a:rPr lang="en-US" sz="2400" dirty="0">
                <a:solidFill>
                  <a:schemeClr val="tx1">
                    <a:lumMod val="85000"/>
                  </a:schemeClr>
                </a:solidFill>
                <a:latin typeface="Times New Roman" panose="02020603050405020304" pitchFamily="18" charset="0"/>
                <a:cs typeface="Times New Roman" panose="02020603050405020304" pitchFamily="18" charset="0"/>
              </a:rPr>
              <a:t>has the dorsal gutter .</a:t>
            </a:r>
          </a:p>
          <a:p>
            <a:pPr algn="l"/>
            <a:r>
              <a:rPr lang="en-US" sz="2400" dirty="0" smtClean="0">
                <a:solidFill>
                  <a:srgbClr val="FFC000"/>
                </a:solidFill>
                <a:latin typeface="Times New Roman" panose="02020603050405020304" pitchFamily="18" charset="0"/>
                <a:cs typeface="Times New Roman" panose="02020603050405020304" pitchFamily="18" charset="0"/>
              </a:rPr>
              <a:t>- </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The </a:t>
            </a:r>
            <a:r>
              <a:rPr lang="en-US" sz="2400" dirty="0">
                <a:solidFill>
                  <a:schemeClr val="tx1">
                    <a:lumMod val="85000"/>
                  </a:schemeClr>
                </a:solidFill>
                <a:latin typeface="Times New Roman" panose="02020603050405020304" pitchFamily="18" charset="0"/>
                <a:cs typeface="Times New Roman" panose="02020603050405020304" pitchFamily="18" charset="0"/>
              </a:rPr>
              <a:t>bursa is well developed and has an asymmetrical dorsal lobe.</a:t>
            </a:r>
          </a:p>
          <a:p>
            <a:pPr algn="l"/>
            <a:r>
              <a:rPr lang="en-US" sz="2400" dirty="0" smtClean="0">
                <a:solidFill>
                  <a:srgbClr val="FFC000"/>
                </a:solidFill>
                <a:latin typeface="Times New Roman" panose="02020603050405020304" pitchFamily="18" charset="0"/>
                <a:cs typeface="Times New Roman" panose="02020603050405020304" pitchFamily="18" charset="0"/>
              </a:rPr>
              <a:t>- </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The </a:t>
            </a:r>
            <a:r>
              <a:rPr lang="en-US" sz="2400" dirty="0">
                <a:solidFill>
                  <a:schemeClr val="tx1">
                    <a:lumMod val="85000"/>
                  </a:schemeClr>
                </a:solidFill>
                <a:latin typeface="Times New Roman" panose="02020603050405020304" pitchFamily="18" charset="0"/>
                <a:cs typeface="Times New Roman" panose="02020603050405020304" pitchFamily="18" charset="0"/>
              </a:rPr>
              <a:t>spicules are slender , and </a:t>
            </a:r>
            <a:r>
              <a:rPr lang="en-US" sz="2400" dirty="0">
                <a:solidFill>
                  <a:srgbClr val="FFC000"/>
                </a:solidFill>
                <a:latin typeface="Times New Roman" panose="02020603050405020304" pitchFamily="18" charset="0"/>
                <a:cs typeface="Times New Roman" panose="02020603050405020304" pitchFamily="18" charset="0"/>
              </a:rPr>
              <a:t>0.6-0.64mm</a:t>
            </a:r>
            <a:r>
              <a:rPr lang="en-US" sz="2400" dirty="0">
                <a:solidFill>
                  <a:schemeClr val="tx1">
                    <a:lumMod val="85000"/>
                  </a:schemeClr>
                </a:solidFill>
                <a:latin typeface="Times New Roman" panose="02020603050405020304" pitchFamily="18" charset="0"/>
                <a:cs typeface="Times New Roman" panose="02020603050405020304" pitchFamily="18" charset="0"/>
              </a:rPr>
              <a:t> long.</a:t>
            </a:r>
          </a:p>
          <a:p>
            <a:pPr algn="l"/>
            <a:r>
              <a:rPr lang="en-US" sz="2400" dirty="0" smtClean="0">
                <a:solidFill>
                  <a:srgbClr val="FFC000"/>
                </a:solidFill>
                <a:latin typeface="Times New Roman" panose="02020603050405020304" pitchFamily="18" charset="0"/>
                <a:cs typeface="Times New Roman" panose="02020603050405020304" pitchFamily="18" charset="0"/>
              </a:rPr>
              <a:t>-</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The </a:t>
            </a:r>
            <a:r>
              <a:rPr lang="en-US" sz="2400" dirty="0">
                <a:solidFill>
                  <a:schemeClr val="tx1">
                    <a:lumMod val="85000"/>
                  </a:schemeClr>
                </a:solidFill>
                <a:latin typeface="Times New Roman" panose="02020603050405020304" pitchFamily="18" charset="0"/>
                <a:cs typeface="Times New Roman" panose="02020603050405020304" pitchFamily="18" charset="0"/>
              </a:rPr>
              <a:t>eggs measure </a:t>
            </a:r>
            <a:r>
              <a:rPr lang="en-US" sz="2400" dirty="0">
                <a:solidFill>
                  <a:srgbClr val="FFC000"/>
                </a:solidFill>
                <a:latin typeface="Times New Roman" panose="02020603050405020304" pitchFamily="18" charset="0"/>
                <a:cs typeface="Times New Roman" panose="02020603050405020304" pitchFamily="18" charset="0"/>
              </a:rPr>
              <a:t>79-97</a:t>
            </a:r>
            <a:r>
              <a:rPr lang="en-US" sz="2400" dirty="0">
                <a:solidFill>
                  <a:schemeClr val="tx1">
                    <a:lumMod val="85000"/>
                  </a:schemeClr>
                </a:solidFill>
                <a:latin typeface="Times New Roman" panose="02020603050405020304" pitchFamily="18" charset="0"/>
                <a:cs typeface="Times New Roman" panose="02020603050405020304" pitchFamily="18" charset="0"/>
              </a:rPr>
              <a:t>by</a:t>
            </a:r>
            <a:r>
              <a:rPr lang="en-US" sz="2400" dirty="0">
                <a:solidFill>
                  <a:srgbClr val="FFC000"/>
                </a:solidFill>
                <a:latin typeface="Times New Roman" panose="02020603050405020304" pitchFamily="18" charset="0"/>
                <a:cs typeface="Times New Roman" panose="02020603050405020304" pitchFamily="18" charset="0"/>
              </a:rPr>
              <a:t>47-50Mm</a:t>
            </a:r>
            <a:r>
              <a:rPr lang="en-US" sz="2400" dirty="0">
                <a:solidFill>
                  <a:schemeClr val="tx1">
                    <a:lumMod val="85000"/>
                  </a:schemeClr>
                </a:solidFill>
                <a:latin typeface="Times New Roman" panose="02020603050405020304" pitchFamily="18" charset="0"/>
                <a:cs typeface="Times New Roman" panose="02020603050405020304" pitchFamily="18" charset="0"/>
              </a:rPr>
              <a:t> , the ends are bluntly rounded and the embryonic cells are darkly granulated.</a:t>
            </a:r>
          </a:p>
          <a:p>
            <a:r>
              <a:rPr lang="en-US" sz="2400" dirty="0">
                <a:solidFill>
                  <a:schemeClr val="tx1">
                    <a:lumMod val="85000"/>
                  </a:schemeClr>
                </a:solidFill>
              </a:rPr>
              <a:t> </a:t>
            </a:r>
          </a:p>
        </p:txBody>
      </p:sp>
    </p:spTree>
    <p:extLst>
      <p:ext uri="{BB962C8B-B14F-4D97-AF65-F5344CB8AC3E}">
        <p14:creationId xmlns="" xmlns:p14="http://schemas.microsoft.com/office/powerpoint/2010/main" val="1594516185"/>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5181" y="101364"/>
            <a:ext cx="8809307" cy="4585871"/>
          </a:xfrm>
          <a:prstGeom prst="rect">
            <a:avLst/>
          </a:prstGeom>
          <a:noFill/>
        </p:spPr>
        <p:txBody>
          <a:bodyPr wrap="square" rtlCol="0">
            <a:spAutoFit/>
          </a:bodyPr>
          <a:lstStyle/>
          <a:p>
            <a:pPr algn="l"/>
            <a:r>
              <a:rPr lang="en-US" sz="2800" b="1" dirty="0" smtClean="0">
                <a:solidFill>
                  <a:schemeClr val="tx1">
                    <a:lumMod val="85000"/>
                  </a:schemeClr>
                </a:solidFill>
                <a:latin typeface="Times New Roman" panose="02020603050405020304" pitchFamily="18" charset="0"/>
                <a:cs typeface="Times New Roman" panose="02020603050405020304" pitchFamily="18" charset="0"/>
              </a:rPr>
              <a:t>NEMATODA</a:t>
            </a:r>
          </a:p>
          <a:p>
            <a:pPr algn="ctr"/>
            <a:r>
              <a:rPr lang="en-US" sz="2400" b="1" i="1" dirty="0" err="1">
                <a:solidFill>
                  <a:srgbClr val="FFC000"/>
                </a:solidFill>
                <a:latin typeface="Times New Roman" panose="02020603050405020304" pitchFamily="18" charset="0"/>
                <a:cs typeface="Times New Roman" panose="02020603050405020304" pitchFamily="18" charset="0"/>
              </a:rPr>
              <a:t>Bunostomum</a:t>
            </a:r>
            <a:r>
              <a:rPr lang="en-US" sz="2400" b="1" i="1" dirty="0">
                <a:solidFill>
                  <a:srgbClr val="FFC000"/>
                </a:solidFill>
                <a:latin typeface="Times New Roman" panose="02020603050405020304" pitchFamily="18" charset="0"/>
                <a:cs typeface="Times New Roman" panose="02020603050405020304" pitchFamily="18" charset="0"/>
              </a:rPr>
              <a:t> </a:t>
            </a:r>
            <a:r>
              <a:rPr lang="en-US" sz="2400" b="1" i="1" dirty="0" err="1">
                <a:solidFill>
                  <a:srgbClr val="FFC000"/>
                </a:solidFill>
                <a:latin typeface="Times New Roman" panose="02020603050405020304" pitchFamily="18" charset="0"/>
                <a:cs typeface="Times New Roman" panose="02020603050405020304" pitchFamily="18" charset="0"/>
              </a:rPr>
              <a:t>spp</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b="1" dirty="0" smtClean="0">
                <a:solidFill>
                  <a:srgbClr val="FFC000"/>
                </a:solidFill>
                <a:latin typeface="Times New Roman" panose="02020603050405020304" pitchFamily="18" charset="0"/>
                <a:cs typeface="Times New Roman" panose="02020603050405020304" pitchFamily="18" charset="0"/>
              </a:rPr>
              <a:t>1</a:t>
            </a:r>
            <a:r>
              <a:rPr lang="en-US" sz="2400" b="1" i="1" dirty="0" smtClean="0">
                <a:solidFill>
                  <a:srgbClr val="FFC000"/>
                </a:solidFill>
                <a:latin typeface="Times New Roman" panose="02020603050405020304" pitchFamily="18" charset="0"/>
                <a:cs typeface="Times New Roman" panose="02020603050405020304" pitchFamily="18" charset="0"/>
              </a:rPr>
              <a:t>- </a:t>
            </a:r>
            <a:r>
              <a:rPr lang="en-US" sz="2400" b="1" i="1" dirty="0" err="1" smtClean="0">
                <a:solidFill>
                  <a:schemeClr val="tx1">
                    <a:lumMod val="85000"/>
                  </a:schemeClr>
                </a:solidFill>
                <a:latin typeface="Times New Roman" panose="02020603050405020304" pitchFamily="18" charset="0"/>
                <a:cs typeface="Times New Roman" panose="02020603050405020304" pitchFamily="18" charset="0"/>
              </a:rPr>
              <a:t>B.trigonocephlum</a:t>
            </a:r>
            <a:endParaRPr lang="en-US" sz="2400" dirty="0">
              <a:solidFill>
                <a:schemeClr val="tx1">
                  <a:lumMod val="85000"/>
                </a:schemeClr>
              </a:solidFill>
              <a:latin typeface="Times New Roman" panose="02020603050405020304" pitchFamily="18" charset="0"/>
              <a:cs typeface="Times New Roman" panose="02020603050405020304" pitchFamily="18" charset="0"/>
            </a:endParaRPr>
          </a:p>
          <a:p>
            <a:pPr algn="l"/>
            <a:endParaRPr lang="en-US" sz="2400" b="1" dirty="0" smtClean="0">
              <a:latin typeface="Times New Roman" panose="02020603050405020304" pitchFamily="18" charset="0"/>
              <a:cs typeface="Times New Roman" panose="02020603050405020304" pitchFamily="18" charset="0"/>
            </a:endParaRPr>
          </a:p>
          <a:p>
            <a:pPr algn="l"/>
            <a:r>
              <a:rPr lang="en-US" sz="2400" b="1" dirty="0">
                <a:solidFill>
                  <a:srgbClr val="FFC000"/>
                </a:solidFill>
                <a:latin typeface="Times New Roman" panose="02020603050405020304" pitchFamily="18" charset="0"/>
                <a:cs typeface="Times New Roman" panose="02020603050405020304" pitchFamily="18" charset="0"/>
              </a:rPr>
              <a:t>Life Cycle  </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dirty="0" smtClean="0">
                <a:solidFill>
                  <a:srgbClr val="FFC000"/>
                </a:solidFill>
                <a:latin typeface="Times New Roman" panose="02020603050405020304" pitchFamily="18" charset="0"/>
                <a:cs typeface="Times New Roman" panose="02020603050405020304" pitchFamily="18" charset="0"/>
              </a:rPr>
              <a:t>-</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Its </a:t>
            </a:r>
            <a:r>
              <a:rPr lang="en-US" sz="2400" dirty="0">
                <a:solidFill>
                  <a:schemeClr val="tx1">
                    <a:lumMod val="85000"/>
                  </a:schemeClr>
                </a:solidFill>
                <a:latin typeface="Times New Roman" panose="02020603050405020304" pitchFamily="18" charset="0"/>
                <a:cs typeface="Times New Roman" panose="02020603050405020304" pitchFamily="18" charset="0"/>
              </a:rPr>
              <a:t>direct</a:t>
            </a:r>
          </a:p>
          <a:p>
            <a:pPr algn="l"/>
            <a:r>
              <a:rPr lang="en-US" sz="2400" dirty="0" smtClean="0">
                <a:solidFill>
                  <a:srgbClr val="FFC000"/>
                </a:solidFill>
                <a:latin typeface="Times New Roman" panose="02020603050405020304" pitchFamily="18" charset="0"/>
                <a:cs typeface="Times New Roman" panose="02020603050405020304" pitchFamily="18" charset="0"/>
              </a:rPr>
              <a:t>-</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Infection </a:t>
            </a:r>
            <a:r>
              <a:rPr lang="en-US" sz="2400" dirty="0">
                <a:solidFill>
                  <a:schemeClr val="tx1">
                    <a:lumMod val="85000"/>
                  </a:schemeClr>
                </a:solidFill>
                <a:latin typeface="Times New Roman" panose="02020603050405020304" pitchFamily="18" charset="0"/>
                <a:cs typeface="Times New Roman" panose="02020603050405020304" pitchFamily="18" charset="0"/>
              </a:rPr>
              <a:t>of the host occurs through the mouth or skin </a:t>
            </a:r>
          </a:p>
          <a:p>
            <a:pPr algn="l"/>
            <a:r>
              <a:rPr lang="en-US" sz="2400" dirty="0" smtClean="0">
                <a:solidFill>
                  <a:srgbClr val="FFC000"/>
                </a:solidFill>
                <a:latin typeface="Times New Roman" panose="02020603050405020304" pitchFamily="18" charset="0"/>
                <a:cs typeface="Times New Roman" panose="02020603050405020304" pitchFamily="18" charset="0"/>
              </a:rPr>
              <a:t>-</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Followed </a:t>
            </a:r>
            <a:r>
              <a:rPr lang="en-US" sz="2400" dirty="0">
                <a:solidFill>
                  <a:schemeClr val="tx1">
                    <a:lumMod val="85000"/>
                  </a:schemeClr>
                </a:solidFill>
                <a:latin typeface="Times New Roman" panose="02020603050405020304" pitchFamily="18" charset="0"/>
                <a:cs typeface="Times New Roman" panose="02020603050405020304" pitchFamily="18" charset="0"/>
              </a:rPr>
              <a:t>skin penetration the larvae pass to the lungs where third </a:t>
            </a:r>
            <a:r>
              <a:rPr lang="en-US" sz="2400" dirty="0" err="1">
                <a:solidFill>
                  <a:schemeClr val="tx1">
                    <a:lumMod val="85000"/>
                  </a:schemeClr>
                </a:solidFill>
                <a:latin typeface="Times New Roman" panose="02020603050405020304" pitchFamily="18" charset="0"/>
                <a:cs typeface="Times New Roman" panose="02020603050405020304" pitchFamily="18" charset="0"/>
              </a:rPr>
              <a:t>ecdysis</a:t>
            </a:r>
            <a:r>
              <a:rPr lang="en-US" sz="2400" dirty="0">
                <a:solidFill>
                  <a:schemeClr val="tx1">
                    <a:lumMod val="85000"/>
                  </a:schemeClr>
                </a:solidFill>
                <a:latin typeface="Times New Roman" panose="02020603050405020304" pitchFamily="18" charset="0"/>
                <a:cs typeface="Times New Roman" panose="02020603050405020304" pitchFamily="18" charset="0"/>
              </a:rPr>
              <a:t> occurs.</a:t>
            </a:r>
          </a:p>
          <a:p>
            <a:pPr algn="l"/>
            <a:r>
              <a:rPr lang="en-US" sz="2400" dirty="0" smtClean="0">
                <a:solidFill>
                  <a:srgbClr val="FFC000"/>
                </a:solidFill>
                <a:latin typeface="Times New Roman" panose="02020603050405020304" pitchFamily="18" charset="0"/>
                <a:cs typeface="Times New Roman" panose="02020603050405020304" pitchFamily="18" charset="0"/>
              </a:rPr>
              <a:t>-</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The </a:t>
            </a:r>
            <a:r>
              <a:rPr lang="en-US" sz="2400" dirty="0">
                <a:solidFill>
                  <a:schemeClr val="tx1">
                    <a:lumMod val="85000"/>
                  </a:schemeClr>
                </a:solidFill>
                <a:latin typeface="Times New Roman" panose="02020603050405020304" pitchFamily="18" charset="0"/>
                <a:cs typeface="Times New Roman" panose="02020603050405020304" pitchFamily="18" charset="0"/>
              </a:rPr>
              <a:t>fourth –stage larvae (</a:t>
            </a:r>
            <a:r>
              <a:rPr lang="en-US" sz="2400" dirty="0">
                <a:solidFill>
                  <a:srgbClr val="FFC000"/>
                </a:solidFill>
                <a:latin typeface="Times New Roman" panose="02020603050405020304" pitchFamily="18" charset="0"/>
                <a:cs typeface="Times New Roman" panose="02020603050405020304" pitchFamily="18" charset="0"/>
              </a:rPr>
              <a:t>which have buccal capsule</a:t>
            </a:r>
            <a:r>
              <a:rPr lang="en-US" sz="2400" dirty="0">
                <a:solidFill>
                  <a:schemeClr val="tx1">
                    <a:lumMod val="85000"/>
                  </a:schemeClr>
                </a:solidFill>
                <a:latin typeface="Times New Roman" panose="02020603050405020304" pitchFamily="18" charset="0"/>
                <a:cs typeface="Times New Roman" panose="02020603050405020304" pitchFamily="18" charset="0"/>
              </a:rPr>
              <a:t>), reach the intestine again after </a:t>
            </a:r>
            <a:r>
              <a:rPr lang="en-US" sz="2400" dirty="0">
                <a:solidFill>
                  <a:srgbClr val="FFC000"/>
                </a:solidFill>
                <a:latin typeface="Times New Roman" panose="02020603050405020304" pitchFamily="18" charset="0"/>
                <a:cs typeface="Times New Roman" panose="02020603050405020304" pitchFamily="18" charset="0"/>
              </a:rPr>
              <a:t>11</a:t>
            </a:r>
            <a:r>
              <a:rPr lang="en-US" sz="2400" dirty="0">
                <a:solidFill>
                  <a:schemeClr val="tx1">
                    <a:lumMod val="85000"/>
                  </a:schemeClr>
                </a:solidFill>
                <a:latin typeface="Times New Roman" panose="02020603050405020304" pitchFamily="18" charset="0"/>
                <a:cs typeface="Times New Roman" panose="02020603050405020304" pitchFamily="18" charset="0"/>
              </a:rPr>
              <a:t> days .</a:t>
            </a:r>
          </a:p>
          <a:p>
            <a:pPr algn="l"/>
            <a:r>
              <a:rPr lang="en-US" sz="2400" dirty="0">
                <a:solidFill>
                  <a:srgbClr val="FFC000"/>
                </a:solidFill>
                <a:latin typeface="Times New Roman" panose="02020603050405020304" pitchFamily="18" charset="0"/>
                <a:cs typeface="Times New Roman" panose="02020603050405020304" pitchFamily="18" charset="0"/>
              </a:rPr>
              <a:t>-</a:t>
            </a:r>
            <a:r>
              <a:rPr lang="en-US" sz="2400" dirty="0">
                <a:solidFill>
                  <a:schemeClr val="tx1">
                    <a:lumMod val="85000"/>
                  </a:schemeClr>
                </a:solidFill>
                <a:latin typeface="Times New Roman" panose="02020603050405020304" pitchFamily="18" charset="0"/>
                <a:cs typeface="Times New Roman" panose="02020603050405020304" pitchFamily="18" charset="0"/>
              </a:rPr>
              <a:t> </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The </a:t>
            </a:r>
            <a:r>
              <a:rPr lang="en-US" sz="2400" dirty="0">
                <a:solidFill>
                  <a:schemeClr val="tx1">
                    <a:lumMod val="85000"/>
                  </a:schemeClr>
                </a:solidFill>
                <a:latin typeface="Times New Roman" panose="02020603050405020304" pitchFamily="18" charset="0"/>
                <a:cs typeface="Times New Roman" panose="02020603050405020304" pitchFamily="18" charset="0"/>
              </a:rPr>
              <a:t>first eggs are passed </a:t>
            </a:r>
            <a:r>
              <a:rPr lang="en-US" sz="2400" dirty="0">
                <a:solidFill>
                  <a:srgbClr val="FFC000"/>
                </a:solidFill>
                <a:latin typeface="Times New Roman" panose="02020603050405020304" pitchFamily="18" charset="0"/>
                <a:cs typeface="Times New Roman" panose="02020603050405020304" pitchFamily="18" charset="0"/>
              </a:rPr>
              <a:t>30-56</a:t>
            </a:r>
            <a:r>
              <a:rPr lang="en-US" sz="2400" dirty="0">
                <a:solidFill>
                  <a:schemeClr val="tx1">
                    <a:lumMod val="85000"/>
                  </a:schemeClr>
                </a:solidFill>
                <a:latin typeface="Times New Roman" panose="02020603050405020304" pitchFamily="18" charset="0"/>
                <a:cs typeface="Times New Roman" panose="02020603050405020304" pitchFamily="18" charset="0"/>
              </a:rPr>
              <a:t> days after infection (</a:t>
            </a:r>
            <a:r>
              <a:rPr lang="en-US" sz="2400" dirty="0">
                <a:solidFill>
                  <a:srgbClr val="FFC000"/>
                </a:solidFill>
                <a:latin typeface="Times New Roman" panose="02020603050405020304" pitchFamily="18" charset="0"/>
                <a:cs typeface="Times New Roman" panose="02020603050405020304" pitchFamily="18" charset="0"/>
              </a:rPr>
              <a:t>P.P</a:t>
            </a:r>
            <a:r>
              <a:rPr lang="en-US" sz="2400" dirty="0">
                <a:solidFill>
                  <a:schemeClr val="tx1">
                    <a:lumMod val="85000"/>
                  </a:schemeClr>
                </a:solidFill>
                <a:latin typeface="Times New Roman" panose="02020603050405020304" pitchFamily="18" charset="0"/>
                <a:cs typeface="Times New Roman" panose="02020603050405020304" pitchFamily="18" charset="0"/>
              </a:rPr>
              <a:t>)</a:t>
            </a:r>
            <a:endParaRPr lang="en-US" sz="2800" b="1" dirty="0">
              <a:solidFill>
                <a:schemeClr val="tx1">
                  <a:lumMod val="8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5945161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wheel(1)">
                                      <p:cBhvr>
                                        <p:cTn id="7"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5181" y="101364"/>
            <a:ext cx="8809307" cy="1692771"/>
          </a:xfrm>
          <a:prstGeom prst="rect">
            <a:avLst/>
          </a:prstGeom>
          <a:noFill/>
        </p:spPr>
        <p:txBody>
          <a:bodyPr wrap="square" rtlCol="0">
            <a:spAutoFit/>
          </a:bodyPr>
          <a:lstStyle/>
          <a:p>
            <a:pPr algn="l"/>
            <a:r>
              <a:rPr lang="en-US" sz="2800" b="1" dirty="0" smtClean="0">
                <a:solidFill>
                  <a:schemeClr val="tx1">
                    <a:lumMod val="85000"/>
                  </a:schemeClr>
                </a:solidFill>
                <a:latin typeface="Times New Roman" panose="02020603050405020304" pitchFamily="18" charset="0"/>
                <a:cs typeface="Times New Roman" panose="02020603050405020304" pitchFamily="18" charset="0"/>
              </a:rPr>
              <a:t>NEMATODA</a:t>
            </a:r>
          </a:p>
          <a:p>
            <a:pPr algn="ctr"/>
            <a:r>
              <a:rPr lang="en-US" sz="2400" b="1" dirty="0" smtClean="0">
                <a:solidFill>
                  <a:srgbClr val="FFC000"/>
                </a:solidFill>
                <a:latin typeface="Times New Roman" panose="02020603050405020304" pitchFamily="18" charset="0"/>
                <a:cs typeface="Times New Roman" panose="02020603050405020304" pitchFamily="18" charset="0"/>
              </a:rPr>
              <a:t>Life </a:t>
            </a:r>
            <a:r>
              <a:rPr lang="en-US" sz="2400" b="1" dirty="0">
                <a:solidFill>
                  <a:srgbClr val="FFC000"/>
                </a:solidFill>
                <a:latin typeface="Times New Roman" panose="02020603050405020304" pitchFamily="18" charset="0"/>
                <a:cs typeface="Times New Roman" panose="02020603050405020304" pitchFamily="18" charset="0"/>
              </a:rPr>
              <a:t>Cycle of </a:t>
            </a:r>
            <a:r>
              <a:rPr lang="en-US" sz="2400" b="1" i="1" dirty="0" err="1">
                <a:solidFill>
                  <a:srgbClr val="FFC000"/>
                </a:solidFill>
                <a:latin typeface="Times New Roman" panose="02020603050405020304" pitchFamily="18" charset="0"/>
                <a:cs typeface="Times New Roman" panose="02020603050405020304" pitchFamily="18" charset="0"/>
              </a:rPr>
              <a:t>Bunostomum</a:t>
            </a:r>
            <a:r>
              <a:rPr lang="en-US" sz="2400" b="1" i="1" dirty="0">
                <a:solidFill>
                  <a:srgbClr val="FFC000"/>
                </a:solidFill>
                <a:latin typeface="Times New Roman" panose="02020603050405020304" pitchFamily="18" charset="0"/>
                <a:cs typeface="Times New Roman" panose="02020603050405020304" pitchFamily="18" charset="0"/>
              </a:rPr>
              <a:t> sp.</a:t>
            </a:r>
            <a:endParaRPr lang="en-US" sz="2400" dirty="0">
              <a:solidFill>
                <a:srgbClr val="FFC000"/>
              </a:solidFill>
              <a:latin typeface="Times New Roman" panose="02020603050405020304" pitchFamily="18" charset="0"/>
              <a:cs typeface="Times New Roman" panose="02020603050405020304" pitchFamily="18" charset="0"/>
            </a:endParaRPr>
          </a:p>
          <a:p>
            <a:pPr algn="l"/>
            <a:endParaRPr lang="en-US" sz="2400" b="1" dirty="0" smtClean="0">
              <a:latin typeface="Times New Roman" panose="02020603050405020304" pitchFamily="18" charset="0"/>
              <a:cs typeface="Times New Roman" panose="02020603050405020304" pitchFamily="18" charset="0"/>
            </a:endParaRPr>
          </a:p>
          <a:p>
            <a:pPr algn="l"/>
            <a:endParaRPr lang="en-US" sz="2800" b="1" dirty="0">
              <a:solidFill>
                <a:schemeClr val="tx1">
                  <a:lumMod val="85000"/>
                </a:schemeClr>
              </a:solidFill>
              <a:latin typeface="Times New Roman" panose="02020603050405020304" pitchFamily="18" charset="0"/>
              <a:cs typeface="Times New Roman" panose="02020603050405020304" pitchFamily="18" charset="0"/>
            </a:endParaRPr>
          </a:p>
        </p:txBody>
      </p:sp>
      <p:pic>
        <p:nvPicPr>
          <p:cNvPr id="3" name="صورة 2" descr="H:\أوليات كتاب الطفيليات\Nematoda Image\intestinal-parasite-by-armia-naguib-31-638.jpg"/>
          <p:cNvPicPr/>
          <p:nvPr/>
        </p:nvPicPr>
        <p:blipFill rotWithShape="1">
          <a:blip r:embed="rId2"/>
          <a:srcRect l="6778" t="26645" r="7840" b="12799"/>
          <a:stretch/>
        </p:blipFill>
        <p:spPr bwMode="auto">
          <a:xfrm>
            <a:off x="2357422" y="1203598"/>
            <a:ext cx="4429156" cy="363387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 xmlns:p14="http://schemas.microsoft.com/office/powerpoint/2010/main" val="15945161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5181" y="101364"/>
            <a:ext cx="8809307" cy="3908762"/>
          </a:xfrm>
          <a:prstGeom prst="rect">
            <a:avLst/>
          </a:prstGeom>
          <a:noFill/>
        </p:spPr>
        <p:txBody>
          <a:bodyPr wrap="square" rtlCol="0">
            <a:spAutoFit/>
          </a:bodyPr>
          <a:lstStyle/>
          <a:p>
            <a:pPr algn="l"/>
            <a:r>
              <a:rPr lang="en-US" sz="2800" b="1" dirty="0" smtClean="0">
                <a:solidFill>
                  <a:schemeClr val="tx1">
                    <a:lumMod val="85000"/>
                  </a:schemeClr>
                </a:solidFill>
                <a:latin typeface="Times New Roman" panose="02020603050405020304" pitchFamily="18" charset="0"/>
                <a:cs typeface="Times New Roman" panose="02020603050405020304" pitchFamily="18" charset="0"/>
              </a:rPr>
              <a:t>NEMATODA</a:t>
            </a:r>
          </a:p>
          <a:p>
            <a:pPr algn="ctr"/>
            <a:r>
              <a:rPr lang="en-US" sz="2400" b="1" i="1" dirty="0" err="1">
                <a:solidFill>
                  <a:srgbClr val="FFC000"/>
                </a:solidFill>
                <a:latin typeface="Times New Roman" panose="02020603050405020304" pitchFamily="18" charset="0"/>
                <a:cs typeface="Times New Roman" panose="02020603050405020304" pitchFamily="18" charset="0"/>
              </a:rPr>
              <a:t>Bunostomum</a:t>
            </a:r>
            <a:r>
              <a:rPr lang="en-US" sz="2400" b="1" i="1" dirty="0">
                <a:solidFill>
                  <a:srgbClr val="FFC000"/>
                </a:solidFill>
                <a:latin typeface="Times New Roman" panose="02020603050405020304" pitchFamily="18" charset="0"/>
                <a:cs typeface="Times New Roman" panose="02020603050405020304" pitchFamily="18" charset="0"/>
              </a:rPr>
              <a:t> </a:t>
            </a:r>
            <a:r>
              <a:rPr lang="en-US" sz="2400" b="1" i="1" dirty="0" err="1">
                <a:solidFill>
                  <a:srgbClr val="FFC000"/>
                </a:solidFill>
                <a:latin typeface="Times New Roman" panose="02020603050405020304" pitchFamily="18" charset="0"/>
                <a:cs typeface="Times New Roman" panose="02020603050405020304" pitchFamily="18" charset="0"/>
              </a:rPr>
              <a:t>spp</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b="1" dirty="0" smtClean="0">
                <a:solidFill>
                  <a:srgbClr val="FFC000"/>
                </a:solidFill>
                <a:latin typeface="Times New Roman" panose="02020603050405020304" pitchFamily="18" charset="0"/>
                <a:cs typeface="Times New Roman" panose="02020603050405020304" pitchFamily="18" charset="0"/>
              </a:rPr>
              <a:t>1</a:t>
            </a:r>
            <a:r>
              <a:rPr lang="en-US" sz="2400" b="1" i="1" dirty="0" smtClean="0">
                <a:solidFill>
                  <a:srgbClr val="FFC000"/>
                </a:solidFill>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B.trigonocephlum</a:t>
            </a:r>
            <a:endParaRPr lang="en-US" sz="2400" dirty="0">
              <a:latin typeface="Times New Roman" panose="02020603050405020304" pitchFamily="18" charset="0"/>
              <a:cs typeface="Times New Roman" panose="02020603050405020304" pitchFamily="18" charset="0"/>
            </a:endParaRPr>
          </a:p>
          <a:p>
            <a:pPr algn="l"/>
            <a:endParaRPr lang="en-US" sz="2400" b="1" dirty="0" smtClean="0">
              <a:latin typeface="Times New Roman" panose="02020603050405020304" pitchFamily="18" charset="0"/>
              <a:cs typeface="Times New Roman" panose="02020603050405020304" pitchFamily="18" charset="0"/>
            </a:endParaRPr>
          </a:p>
          <a:p>
            <a:pPr algn="l"/>
            <a:r>
              <a:rPr lang="en-US" sz="2400" dirty="0">
                <a:latin typeface="Times New Roman" panose="02020603050405020304" pitchFamily="18" charset="0"/>
                <a:cs typeface="Times New Roman" panose="02020603050405020304" pitchFamily="18" charset="0"/>
              </a:rPr>
              <a:t> </a:t>
            </a:r>
            <a:r>
              <a:rPr lang="en-US" sz="2400" b="1" dirty="0">
                <a:solidFill>
                  <a:srgbClr val="FFC000"/>
                </a:solidFill>
                <a:latin typeface="Times New Roman" panose="02020603050405020304" pitchFamily="18" charset="0"/>
                <a:cs typeface="Times New Roman" panose="02020603050405020304" pitchFamily="18" charset="0"/>
              </a:rPr>
              <a:t>Pathogenicity and Pathogenesis</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dirty="0" smtClean="0">
                <a:solidFill>
                  <a:srgbClr val="FFC000"/>
                </a:solidFill>
                <a:latin typeface="Times New Roman" panose="02020603050405020304" pitchFamily="18" charset="0"/>
                <a:cs typeface="Times New Roman" panose="02020603050405020304" pitchFamily="18" charset="0"/>
              </a:rPr>
              <a:t>1-</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a:t>
            </a:r>
            <a:r>
              <a:rPr lang="en-US" sz="2400" dirty="0" err="1" smtClean="0">
                <a:solidFill>
                  <a:schemeClr val="tx1">
                    <a:lumMod val="85000"/>
                  </a:schemeClr>
                </a:solidFill>
                <a:latin typeface="Times New Roman" panose="02020603050405020304" pitchFamily="18" charset="0"/>
                <a:cs typeface="Times New Roman" panose="02020603050405020304" pitchFamily="18" charset="0"/>
              </a:rPr>
              <a:t>Anaemia</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a:t>
            </a:r>
            <a:endParaRPr lang="en-US" sz="2400" dirty="0">
              <a:solidFill>
                <a:schemeClr val="tx1">
                  <a:lumMod val="85000"/>
                </a:schemeClr>
              </a:solidFill>
              <a:latin typeface="Times New Roman" panose="02020603050405020304" pitchFamily="18" charset="0"/>
              <a:cs typeface="Times New Roman" panose="02020603050405020304" pitchFamily="18" charset="0"/>
            </a:endParaRPr>
          </a:p>
          <a:p>
            <a:pPr algn="l"/>
            <a:r>
              <a:rPr lang="en-US" sz="2400" dirty="0" smtClean="0">
                <a:solidFill>
                  <a:srgbClr val="FFC000"/>
                </a:solidFill>
                <a:latin typeface="Times New Roman" panose="02020603050405020304" pitchFamily="18" charset="0"/>
                <a:cs typeface="Times New Roman" panose="02020603050405020304" pitchFamily="18" charset="0"/>
              </a:rPr>
              <a:t>2-</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Worms </a:t>
            </a:r>
            <a:r>
              <a:rPr lang="en-US" sz="2400" dirty="0">
                <a:solidFill>
                  <a:schemeClr val="tx1">
                    <a:lumMod val="85000"/>
                  </a:schemeClr>
                </a:solidFill>
                <a:latin typeface="Times New Roman" panose="02020603050405020304" pitchFamily="18" charset="0"/>
                <a:cs typeface="Times New Roman" panose="02020603050405020304" pitchFamily="18" charset="0"/>
              </a:rPr>
              <a:t>suck blood  .</a:t>
            </a:r>
          </a:p>
          <a:p>
            <a:pPr algn="l"/>
            <a:r>
              <a:rPr lang="en-US" sz="2400" dirty="0" smtClean="0">
                <a:solidFill>
                  <a:srgbClr val="FFC000"/>
                </a:solidFill>
                <a:latin typeface="Times New Roman" panose="02020603050405020304" pitchFamily="18" charset="0"/>
                <a:cs typeface="Times New Roman" panose="02020603050405020304" pitchFamily="18" charset="0"/>
              </a:rPr>
              <a:t>3- </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There are changes in the blood picture ,</a:t>
            </a:r>
            <a:r>
              <a:rPr lang="en-US" sz="2400" dirty="0" err="1" smtClean="0">
                <a:solidFill>
                  <a:schemeClr val="tx1">
                    <a:lumMod val="85000"/>
                  </a:schemeClr>
                </a:solidFill>
                <a:latin typeface="Times New Roman" panose="02020603050405020304" pitchFamily="18" charset="0"/>
                <a:cs typeface="Times New Roman" panose="02020603050405020304" pitchFamily="18" charset="0"/>
              </a:rPr>
              <a:t>hydraemia</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and </a:t>
            </a:r>
            <a:r>
              <a:rPr lang="en-US" sz="2400" dirty="0" err="1" smtClean="0">
                <a:solidFill>
                  <a:schemeClr val="tx1">
                    <a:lumMod val="85000"/>
                  </a:schemeClr>
                </a:solidFill>
                <a:latin typeface="Times New Roman" panose="02020603050405020304" pitchFamily="18" charset="0"/>
                <a:cs typeface="Times New Roman" panose="02020603050405020304" pitchFamily="18" charset="0"/>
              </a:rPr>
              <a:t>oedema</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 which shows especially in the </a:t>
            </a:r>
            <a:r>
              <a:rPr lang="en-US" sz="2400" dirty="0" err="1" smtClean="0">
                <a:solidFill>
                  <a:schemeClr val="tx1">
                    <a:lumMod val="85000"/>
                  </a:schemeClr>
                </a:solidFill>
                <a:latin typeface="Times New Roman" panose="02020603050405020304" pitchFamily="18" charset="0"/>
                <a:cs typeface="Times New Roman" panose="02020603050405020304" pitchFamily="18" charset="0"/>
              </a:rPr>
              <a:t>intermandibular</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region as a bottle-jaw. </a:t>
            </a:r>
          </a:p>
          <a:p>
            <a:pPr algn="l"/>
            <a:endParaRPr lang="en-US" sz="2800" b="1" dirty="0">
              <a:solidFill>
                <a:schemeClr val="tx1">
                  <a:lumMod val="8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5945161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wheel(1)">
                                      <p:cBhvr>
                                        <p:cTn id="7"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5181" y="101364"/>
            <a:ext cx="8809307" cy="4216539"/>
          </a:xfrm>
          <a:prstGeom prst="rect">
            <a:avLst/>
          </a:prstGeom>
          <a:noFill/>
        </p:spPr>
        <p:txBody>
          <a:bodyPr wrap="square" rtlCol="0">
            <a:spAutoFit/>
          </a:bodyPr>
          <a:lstStyle/>
          <a:p>
            <a:pPr algn="l"/>
            <a:r>
              <a:rPr lang="en-US" sz="2800" b="1" dirty="0" smtClean="0">
                <a:solidFill>
                  <a:schemeClr val="tx1">
                    <a:lumMod val="85000"/>
                  </a:schemeClr>
                </a:solidFill>
                <a:latin typeface="Times New Roman" panose="02020603050405020304" pitchFamily="18" charset="0"/>
                <a:cs typeface="Times New Roman" panose="02020603050405020304" pitchFamily="18" charset="0"/>
              </a:rPr>
              <a:t>NEMATODA</a:t>
            </a:r>
          </a:p>
          <a:p>
            <a:pPr algn="ctr"/>
            <a:r>
              <a:rPr lang="en-US" sz="2400" b="1" i="1" dirty="0" err="1">
                <a:solidFill>
                  <a:srgbClr val="FFC000"/>
                </a:solidFill>
                <a:latin typeface="Times New Roman" panose="02020603050405020304" pitchFamily="18" charset="0"/>
                <a:cs typeface="Times New Roman" panose="02020603050405020304" pitchFamily="18" charset="0"/>
              </a:rPr>
              <a:t>Bunostomum</a:t>
            </a:r>
            <a:r>
              <a:rPr lang="en-US" sz="2400" b="1" i="1" dirty="0">
                <a:solidFill>
                  <a:srgbClr val="FFC000"/>
                </a:solidFill>
                <a:latin typeface="Times New Roman" panose="02020603050405020304" pitchFamily="18" charset="0"/>
                <a:cs typeface="Times New Roman" panose="02020603050405020304" pitchFamily="18" charset="0"/>
              </a:rPr>
              <a:t> </a:t>
            </a:r>
            <a:r>
              <a:rPr lang="en-US" sz="2400" b="1" i="1" dirty="0" err="1">
                <a:solidFill>
                  <a:srgbClr val="FFC000"/>
                </a:solidFill>
                <a:latin typeface="Times New Roman" panose="02020603050405020304" pitchFamily="18" charset="0"/>
                <a:cs typeface="Times New Roman" panose="02020603050405020304" pitchFamily="18" charset="0"/>
              </a:rPr>
              <a:t>spp</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b="1" dirty="0" smtClean="0">
                <a:solidFill>
                  <a:srgbClr val="FFC000"/>
                </a:solidFill>
                <a:latin typeface="Times New Roman" panose="02020603050405020304" pitchFamily="18" charset="0"/>
                <a:cs typeface="Times New Roman" panose="02020603050405020304" pitchFamily="18" charset="0"/>
              </a:rPr>
              <a:t>1</a:t>
            </a:r>
            <a:r>
              <a:rPr lang="en-US" sz="2400" b="1" i="1" dirty="0" smtClean="0">
                <a:solidFill>
                  <a:srgbClr val="FFC000"/>
                </a:solidFill>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B.trigonocephlum</a:t>
            </a:r>
            <a:endParaRPr lang="en-US" sz="2400" dirty="0">
              <a:latin typeface="Times New Roman" panose="02020603050405020304" pitchFamily="18" charset="0"/>
              <a:cs typeface="Times New Roman" panose="02020603050405020304" pitchFamily="18" charset="0"/>
            </a:endParaRPr>
          </a:p>
          <a:p>
            <a:pPr algn="l"/>
            <a:endParaRPr lang="en-US" sz="2400" b="1" dirty="0" smtClean="0">
              <a:latin typeface="Times New Roman" panose="02020603050405020304" pitchFamily="18" charset="0"/>
              <a:cs typeface="Times New Roman" panose="02020603050405020304" pitchFamily="18" charset="0"/>
            </a:endParaRPr>
          </a:p>
          <a:p>
            <a:pPr algn="l"/>
            <a:r>
              <a:rPr lang="en-US" sz="2400" dirty="0">
                <a:solidFill>
                  <a:srgbClr val="FFC000"/>
                </a:solidFill>
                <a:latin typeface="Times New Roman" panose="02020603050405020304" pitchFamily="18" charset="0"/>
                <a:cs typeface="Times New Roman" panose="02020603050405020304" pitchFamily="18" charset="0"/>
              </a:rPr>
              <a:t> </a:t>
            </a:r>
            <a:r>
              <a:rPr lang="en-US" sz="2400" b="1" dirty="0">
                <a:solidFill>
                  <a:srgbClr val="FFC000"/>
                </a:solidFill>
                <a:latin typeface="Times New Roman" panose="02020603050405020304" pitchFamily="18" charset="0"/>
                <a:cs typeface="Times New Roman" panose="02020603050405020304" pitchFamily="18" charset="0"/>
              </a:rPr>
              <a:t>Clinical Signs</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dirty="0" smtClean="0">
                <a:solidFill>
                  <a:srgbClr val="FFC000"/>
                </a:solidFill>
                <a:latin typeface="Times New Roman" panose="02020603050405020304" pitchFamily="18" charset="0"/>
                <a:cs typeface="Times New Roman" panose="02020603050405020304" pitchFamily="18" charset="0"/>
              </a:rPr>
              <a:t>1-</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a:t>
            </a:r>
            <a:r>
              <a:rPr lang="en-US" sz="2400" dirty="0" err="1" smtClean="0">
                <a:solidFill>
                  <a:schemeClr val="tx1">
                    <a:lumMod val="85000"/>
                  </a:schemeClr>
                </a:solidFill>
                <a:latin typeface="Times New Roman" panose="02020603050405020304" pitchFamily="18" charset="0"/>
                <a:cs typeface="Times New Roman" panose="02020603050405020304" pitchFamily="18" charset="0"/>
              </a:rPr>
              <a:t>Diarrhoea</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a:t>
            </a:r>
            <a:r>
              <a:rPr lang="en-US" sz="2400" dirty="0">
                <a:solidFill>
                  <a:schemeClr val="tx1">
                    <a:lumMod val="85000"/>
                  </a:schemeClr>
                </a:solidFill>
                <a:latin typeface="Times New Roman" panose="02020603050405020304" pitchFamily="18" charset="0"/>
                <a:cs typeface="Times New Roman" panose="02020603050405020304" pitchFamily="18" charset="0"/>
              </a:rPr>
              <a:t>, the </a:t>
            </a:r>
            <a:r>
              <a:rPr lang="en-US" sz="2400" dirty="0" err="1">
                <a:solidFill>
                  <a:schemeClr val="tx1">
                    <a:lumMod val="85000"/>
                  </a:schemeClr>
                </a:solidFill>
                <a:latin typeface="Times New Roman" panose="02020603050405020304" pitchFamily="18" charset="0"/>
                <a:cs typeface="Times New Roman" panose="02020603050405020304" pitchFamily="18" charset="0"/>
              </a:rPr>
              <a:t>faeces</a:t>
            </a:r>
            <a:r>
              <a:rPr lang="en-US" sz="2400" dirty="0">
                <a:solidFill>
                  <a:schemeClr val="tx1">
                    <a:lumMod val="85000"/>
                  </a:schemeClr>
                </a:solidFill>
                <a:latin typeface="Times New Roman" panose="02020603050405020304" pitchFamily="18" charset="0"/>
                <a:cs typeface="Times New Roman" panose="02020603050405020304" pitchFamily="18" charset="0"/>
              </a:rPr>
              <a:t> may be dark in </a:t>
            </a:r>
            <a:r>
              <a:rPr lang="en-US" sz="2400" dirty="0" err="1">
                <a:solidFill>
                  <a:schemeClr val="tx1">
                    <a:lumMod val="85000"/>
                  </a:schemeClr>
                </a:solidFill>
                <a:latin typeface="Times New Roman" panose="02020603050405020304" pitchFamily="18" charset="0"/>
                <a:cs typeface="Times New Roman" panose="02020603050405020304" pitchFamily="18" charset="0"/>
              </a:rPr>
              <a:t>colour</a:t>
            </a:r>
            <a:r>
              <a:rPr lang="en-US" sz="2400" dirty="0">
                <a:solidFill>
                  <a:schemeClr val="tx1">
                    <a:lumMod val="85000"/>
                  </a:schemeClr>
                </a:solidFill>
                <a:latin typeface="Times New Roman" panose="02020603050405020304" pitchFamily="18" charset="0"/>
                <a:cs typeface="Times New Roman" panose="02020603050405020304" pitchFamily="18" charset="0"/>
              </a:rPr>
              <a:t> due to the presence of altered blood pigments .</a:t>
            </a:r>
          </a:p>
          <a:p>
            <a:pPr algn="l"/>
            <a:r>
              <a:rPr lang="en-US" sz="2400" dirty="0" smtClean="0">
                <a:solidFill>
                  <a:srgbClr val="FFC000"/>
                </a:solidFill>
                <a:latin typeface="Times New Roman" panose="02020603050405020304" pitchFamily="18" charset="0"/>
                <a:cs typeface="Times New Roman" panose="02020603050405020304" pitchFamily="18" charset="0"/>
              </a:rPr>
              <a:t>2-</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The </a:t>
            </a:r>
            <a:r>
              <a:rPr lang="en-US" sz="2400" dirty="0">
                <a:solidFill>
                  <a:schemeClr val="tx1">
                    <a:lumMod val="85000"/>
                  </a:schemeClr>
                </a:solidFill>
                <a:latin typeface="Times New Roman" panose="02020603050405020304" pitchFamily="18" charset="0"/>
                <a:cs typeface="Times New Roman" panose="02020603050405020304" pitchFamily="18" charset="0"/>
              </a:rPr>
              <a:t>dog  lose condition and become </a:t>
            </a:r>
            <a:r>
              <a:rPr lang="en-US" sz="2400" dirty="0" err="1">
                <a:solidFill>
                  <a:schemeClr val="tx1">
                    <a:lumMod val="85000"/>
                  </a:schemeClr>
                </a:solidFill>
                <a:latin typeface="Times New Roman" panose="02020603050405020304" pitchFamily="18" charset="0"/>
                <a:cs typeface="Times New Roman" panose="02020603050405020304" pitchFamily="18" charset="0"/>
              </a:rPr>
              <a:t>anaemic</a:t>
            </a:r>
            <a:r>
              <a:rPr lang="en-US" sz="2400" dirty="0">
                <a:solidFill>
                  <a:schemeClr val="tx1">
                    <a:lumMod val="85000"/>
                  </a:schemeClr>
                </a:solidFill>
                <a:latin typeface="Times New Roman" panose="02020603050405020304" pitchFamily="18" charset="0"/>
                <a:cs typeface="Times New Roman" panose="02020603050405020304" pitchFamily="18" charset="0"/>
              </a:rPr>
              <a:t>.</a:t>
            </a:r>
          </a:p>
          <a:p>
            <a:pPr algn="l"/>
            <a:r>
              <a:rPr lang="en-US" sz="2400" dirty="0" smtClean="0">
                <a:solidFill>
                  <a:srgbClr val="FFC000"/>
                </a:solidFill>
                <a:latin typeface="Times New Roman" panose="02020603050405020304" pitchFamily="18" charset="0"/>
                <a:cs typeface="Times New Roman" panose="02020603050405020304" pitchFamily="18" charset="0"/>
              </a:rPr>
              <a:t>3-</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a:t>
            </a:r>
            <a:r>
              <a:rPr lang="en-US" sz="2400" dirty="0" err="1" smtClean="0">
                <a:solidFill>
                  <a:schemeClr val="tx1">
                    <a:lumMod val="85000"/>
                  </a:schemeClr>
                </a:solidFill>
                <a:latin typeface="Times New Roman" panose="02020603050405020304" pitchFamily="18" charset="0"/>
                <a:cs typeface="Times New Roman" panose="02020603050405020304" pitchFamily="18" charset="0"/>
              </a:rPr>
              <a:t>Oedema</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a:t>
            </a:r>
            <a:r>
              <a:rPr lang="en-US" sz="2400" dirty="0">
                <a:solidFill>
                  <a:schemeClr val="tx1">
                    <a:lumMod val="85000"/>
                  </a:schemeClr>
                </a:solidFill>
                <a:latin typeface="Times New Roman" panose="02020603050405020304" pitchFamily="18" charset="0"/>
                <a:cs typeface="Times New Roman" panose="02020603050405020304" pitchFamily="18" charset="0"/>
              </a:rPr>
              <a:t>,general weakness and </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emaciation. </a:t>
            </a:r>
            <a:endParaRPr lang="en-US" sz="2400" dirty="0">
              <a:solidFill>
                <a:schemeClr val="tx1">
                  <a:lumMod val="85000"/>
                </a:schemeClr>
              </a:solidFill>
              <a:latin typeface="Times New Roman" panose="02020603050405020304" pitchFamily="18" charset="0"/>
              <a:cs typeface="Times New Roman" panose="02020603050405020304" pitchFamily="18" charset="0"/>
            </a:endParaRPr>
          </a:p>
          <a:p>
            <a:pPr algn="l"/>
            <a:r>
              <a:rPr lang="en-US" sz="2400" dirty="0">
                <a:solidFill>
                  <a:srgbClr val="FFC000"/>
                </a:solidFill>
                <a:latin typeface="Times New Roman" panose="02020603050405020304" pitchFamily="18" charset="0"/>
                <a:cs typeface="Times New Roman" panose="02020603050405020304" pitchFamily="18" charset="0"/>
              </a:rPr>
              <a:t>4- </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Death </a:t>
            </a:r>
            <a:r>
              <a:rPr lang="en-US" sz="2400" dirty="0">
                <a:solidFill>
                  <a:schemeClr val="tx1">
                    <a:lumMod val="85000"/>
                  </a:schemeClr>
                </a:solidFill>
                <a:latin typeface="Times New Roman" panose="02020603050405020304" pitchFamily="18" charset="0"/>
                <a:cs typeface="Times New Roman" panose="02020603050405020304" pitchFamily="18" charset="0"/>
              </a:rPr>
              <a:t>is frequently preceded by complete prostration.</a:t>
            </a:r>
          </a:p>
          <a:p>
            <a:pPr algn="l"/>
            <a:r>
              <a:rPr lang="en-US" sz="2400" dirty="0">
                <a:solidFill>
                  <a:srgbClr val="FFC000"/>
                </a:solidFill>
                <a:latin typeface="Times New Roman" panose="02020603050405020304" pitchFamily="18" charset="0"/>
                <a:cs typeface="Times New Roman" panose="02020603050405020304" pitchFamily="18" charset="0"/>
              </a:rPr>
              <a:t>5-</a:t>
            </a:r>
            <a:r>
              <a:rPr lang="en-US" sz="2400" dirty="0">
                <a:solidFill>
                  <a:schemeClr val="tx1">
                    <a:lumMod val="85000"/>
                  </a:schemeClr>
                </a:solidFill>
                <a:latin typeface="Times New Roman" panose="02020603050405020304" pitchFamily="18" charset="0"/>
                <a:cs typeface="Times New Roman" panose="02020603050405020304" pitchFamily="18" charset="0"/>
              </a:rPr>
              <a:t> The chief clinical signs is anemia.</a:t>
            </a:r>
          </a:p>
        </p:txBody>
      </p:sp>
    </p:spTree>
    <p:extLst>
      <p:ext uri="{BB962C8B-B14F-4D97-AF65-F5344CB8AC3E}">
        <p14:creationId xmlns="" xmlns:p14="http://schemas.microsoft.com/office/powerpoint/2010/main" val="271210208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wheel(1)">
                                      <p:cBhvr>
                                        <p:cTn id="7"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5181" y="101364"/>
            <a:ext cx="8809307" cy="4647426"/>
          </a:xfrm>
          <a:prstGeom prst="rect">
            <a:avLst/>
          </a:prstGeom>
          <a:noFill/>
        </p:spPr>
        <p:txBody>
          <a:bodyPr wrap="square" rtlCol="0">
            <a:spAutoFit/>
          </a:bodyPr>
          <a:lstStyle/>
          <a:p>
            <a:pPr algn="l"/>
            <a:r>
              <a:rPr lang="en-US" sz="2800" b="1" dirty="0" smtClean="0">
                <a:solidFill>
                  <a:schemeClr val="tx1">
                    <a:lumMod val="85000"/>
                  </a:schemeClr>
                </a:solidFill>
                <a:latin typeface="Times New Roman" panose="02020603050405020304" pitchFamily="18" charset="0"/>
                <a:cs typeface="Times New Roman" panose="02020603050405020304" pitchFamily="18" charset="0"/>
              </a:rPr>
              <a:t>NEMATODA</a:t>
            </a:r>
          </a:p>
          <a:p>
            <a:pPr algn="ctr"/>
            <a:r>
              <a:rPr lang="en-US" sz="2400" b="1" i="1" dirty="0" err="1">
                <a:solidFill>
                  <a:srgbClr val="FFC000"/>
                </a:solidFill>
                <a:latin typeface="Times New Roman" panose="02020603050405020304" pitchFamily="18" charset="0"/>
                <a:cs typeface="Times New Roman" panose="02020603050405020304" pitchFamily="18" charset="0"/>
              </a:rPr>
              <a:t>Bunostomum</a:t>
            </a:r>
            <a:r>
              <a:rPr lang="en-US" sz="2400" b="1" i="1" dirty="0">
                <a:solidFill>
                  <a:srgbClr val="FFC000"/>
                </a:solidFill>
                <a:latin typeface="Times New Roman" panose="02020603050405020304" pitchFamily="18" charset="0"/>
                <a:cs typeface="Times New Roman" panose="02020603050405020304" pitchFamily="18" charset="0"/>
              </a:rPr>
              <a:t> </a:t>
            </a:r>
            <a:r>
              <a:rPr lang="en-US" sz="2400" b="1" i="1" dirty="0" err="1">
                <a:solidFill>
                  <a:srgbClr val="FFC000"/>
                </a:solidFill>
                <a:latin typeface="Times New Roman" panose="02020603050405020304" pitchFamily="18" charset="0"/>
                <a:cs typeface="Times New Roman" panose="02020603050405020304" pitchFamily="18" charset="0"/>
              </a:rPr>
              <a:t>spp</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b="1" dirty="0" smtClean="0">
                <a:solidFill>
                  <a:srgbClr val="FFC000"/>
                </a:solidFill>
                <a:latin typeface="Times New Roman" panose="02020603050405020304" pitchFamily="18" charset="0"/>
                <a:cs typeface="Times New Roman" panose="02020603050405020304" pitchFamily="18" charset="0"/>
              </a:rPr>
              <a:t>1</a:t>
            </a:r>
            <a:r>
              <a:rPr lang="en-US" sz="2400" b="1" i="1" dirty="0" smtClean="0">
                <a:solidFill>
                  <a:srgbClr val="FFC000"/>
                </a:solidFill>
                <a:latin typeface="Times New Roman" panose="02020603050405020304" pitchFamily="18" charset="0"/>
                <a:cs typeface="Times New Roman" panose="02020603050405020304" pitchFamily="18" charset="0"/>
              </a:rPr>
              <a:t>-</a:t>
            </a:r>
            <a:r>
              <a:rPr lang="en-US" sz="2400" b="1" i="1" dirty="0" smtClean="0">
                <a:latin typeface="Times New Roman" panose="02020603050405020304" pitchFamily="18" charset="0"/>
                <a:cs typeface="Times New Roman" panose="02020603050405020304" pitchFamily="18" charset="0"/>
              </a:rPr>
              <a:t> </a:t>
            </a:r>
            <a:r>
              <a:rPr lang="en-US" sz="2400" b="1" i="1" dirty="0" err="1" smtClean="0">
                <a:solidFill>
                  <a:schemeClr val="tx1">
                    <a:lumMod val="85000"/>
                  </a:schemeClr>
                </a:solidFill>
                <a:latin typeface="Times New Roman" panose="02020603050405020304" pitchFamily="18" charset="0"/>
                <a:cs typeface="Times New Roman" panose="02020603050405020304" pitchFamily="18" charset="0"/>
              </a:rPr>
              <a:t>B.trigonocephlum</a:t>
            </a:r>
            <a:endParaRPr lang="en-US" sz="2400" dirty="0">
              <a:solidFill>
                <a:schemeClr val="tx1">
                  <a:lumMod val="85000"/>
                </a:schemeClr>
              </a:solidFill>
              <a:latin typeface="Times New Roman" panose="02020603050405020304" pitchFamily="18" charset="0"/>
              <a:cs typeface="Times New Roman" panose="02020603050405020304" pitchFamily="18" charset="0"/>
            </a:endParaRPr>
          </a:p>
          <a:p>
            <a:pPr algn="l"/>
            <a:endParaRPr lang="en-US" sz="2400" b="1" dirty="0" smtClean="0">
              <a:latin typeface="Times New Roman" panose="02020603050405020304" pitchFamily="18" charset="0"/>
              <a:cs typeface="Times New Roman" panose="02020603050405020304" pitchFamily="18" charset="0"/>
            </a:endParaRPr>
          </a:p>
          <a:p>
            <a:pPr algn="l"/>
            <a:r>
              <a:rPr lang="en-US" sz="2400" dirty="0">
                <a:latin typeface="Times New Roman" panose="02020603050405020304" pitchFamily="18" charset="0"/>
                <a:cs typeface="Times New Roman" panose="02020603050405020304" pitchFamily="18" charset="0"/>
              </a:rPr>
              <a:t> </a:t>
            </a:r>
            <a:r>
              <a:rPr lang="en-US" sz="2400" b="1" dirty="0">
                <a:solidFill>
                  <a:srgbClr val="FFC000"/>
                </a:solidFill>
                <a:latin typeface="Times New Roman" panose="02020603050405020304" pitchFamily="18" charset="0"/>
                <a:cs typeface="Times New Roman" panose="02020603050405020304" pitchFamily="18" charset="0"/>
              </a:rPr>
              <a:t>Diagnosis</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dirty="0">
                <a:solidFill>
                  <a:srgbClr val="FFC000"/>
                </a:solidFill>
                <a:latin typeface="Times New Roman" panose="02020603050405020304" pitchFamily="18" charset="0"/>
                <a:cs typeface="Times New Roman" panose="02020603050405020304" pitchFamily="18" charset="0"/>
              </a:rPr>
              <a:t>-</a:t>
            </a:r>
            <a:r>
              <a:rPr lang="en-US" sz="2400" dirty="0">
                <a:solidFill>
                  <a:schemeClr val="tx1">
                    <a:lumMod val="85000"/>
                  </a:schemeClr>
                </a:solidFill>
                <a:latin typeface="Times New Roman" panose="02020603050405020304" pitchFamily="18" charset="0"/>
                <a:cs typeface="Times New Roman" panose="02020603050405020304" pitchFamily="18" charset="0"/>
              </a:rPr>
              <a:t> </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Clinical </a:t>
            </a:r>
            <a:r>
              <a:rPr lang="en-US" sz="2400" dirty="0">
                <a:solidFill>
                  <a:schemeClr val="tx1">
                    <a:lumMod val="85000"/>
                  </a:schemeClr>
                </a:solidFill>
                <a:latin typeface="Times New Roman" panose="02020603050405020304" pitchFamily="18" charset="0"/>
                <a:cs typeface="Times New Roman" panose="02020603050405020304" pitchFamily="18" charset="0"/>
              </a:rPr>
              <a:t>signs</a:t>
            </a:r>
          </a:p>
          <a:p>
            <a:pPr algn="l"/>
            <a:r>
              <a:rPr lang="en-US" sz="2400" dirty="0" smtClean="0">
                <a:solidFill>
                  <a:srgbClr val="FFC000"/>
                </a:solidFill>
                <a:latin typeface="Times New Roman" panose="02020603050405020304" pitchFamily="18" charset="0"/>
                <a:cs typeface="Times New Roman" panose="02020603050405020304" pitchFamily="18" charset="0"/>
              </a:rPr>
              <a:t>-</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a:t>
            </a:r>
            <a:r>
              <a:rPr lang="en-US" sz="2400" dirty="0" err="1" smtClean="0">
                <a:solidFill>
                  <a:schemeClr val="tx1">
                    <a:lumMod val="85000"/>
                  </a:schemeClr>
                </a:solidFill>
                <a:latin typeface="Times New Roman" panose="02020603050405020304" pitchFamily="18" charset="0"/>
                <a:cs typeface="Times New Roman" panose="02020603050405020304" pitchFamily="18" charset="0"/>
              </a:rPr>
              <a:t>Faecal</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a:t>
            </a:r>
            <a:r>
              <a:rPr lang="en-US" sz="2400" dirty="0">
                <a:solidFill>
                  <a:schemeClr val="tx1">
                    <a:lumMod val="85000"/>
                  </a:schemeClr>
                </a:solidFill>
                <a:latin typeface="Times New Roman" panose="02020603050405020304" pitchFamily="18" charset="0"/>
                <a:cs typeface="Times New Roman" panose="02020603050405020304" pitchFamily="18" charset="0"/>
              </a:rPr>
              <a:t>culture .</a:t>
            </a:r>
          </a:p>
          <a:p>
            <a:pPr algn="l"/>
            <a:r>
              <a:rPr lang="en-US" sz="2400" dirty="0" smtClean="0">
                <a:solidFill>
                  <a:srgbClr val="FFC000"/>
                </a:solidFill>
                <a:latin typeface="Times New Roman" panose="02020603050405020304" pitchFamily="18" charset="0"/>
                <a:cs typeface="Times New Roman" panose="02020603050405020304" pitchFamily="18" charset="0"/>
              </a:rPr>
              <a:t>-</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 Serological </a:t>
            </a:r>
            <a:r>
              <a:rPr lang="en-US" sz="2400" dirty="0">
                <a:solidFill>
                  <a:schemeClr val="tx1">
                    <a:lumMod val="85000"/>
                  </a:schemeClr>
                </a:solidFill>
                <a:latin typeface="Times New Roman" panose="02020603050405020304" pitchFamily="18" charset="0"/>
                <a:cs typeface="Times New Roman" panose="02020603050405020304" pitchFamily="18" charset="0"/>
              </a:rPr>
              <a:t>exam.</a:t>
            </a:r>
          </a:p>
          <a:p>
            <a:pPr algn="l"/>
            <a:endParaRPr lang="en-US" sz="2400" b="1" dirty="0" smtClean="0">
              <a:latin typeface="Times New Roman" panose="02020603050405020304" pitchFamily="18" charset="0"/>
              <a:cs typeface="Times New Roman" panose="02020603050405020304" pitchFamily="18" charset="0"/>
            </a:endParaRPr>
          </a:p>
          <a:p>
            <a:pPr algn="l"/>
            <a:r>
              <a:rPr lang="en-US" sz="2400" b="1" dirty="0" smtClean="0">
                <a:solidFill>
                  <a:srgbClr val="FFC000"/>
                </a:solidFill>
                <a:latin typeface="Times New Roman" panose="02020603050405020304" pitchFamily="18" charset="0"/>
                <a:cs typeface="Times New Roman" panose="02020603050405020304" pitchFamily="18" charset="0"/>
              </a:rPr>
              <a:t>Treatment</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dirty="0">
                <a:solidFill>
                  <a:schemeClr val="tx1">
                    <a:lumMod val="85000"/>
                  </a:schemeClr>
                </a:solidFill>
                <a:latin typeface="Times New Roman" panose="02020603050405020304" pitchFamily="18" charset="0"/>
                <a:cs typeface="Times New Roman" panose="02020603050405020304" pitchFamily="18" charset="0"/>
              </a:rPr>
              <a:t>Rx, Tetrachloroethylene, Bephenium compounds and </a:t>
            </a:r>
            <a:r>
              <a:rPr lang="en-US" sz="2400" dirty="0" err="1">
                <a:solidFill>
                  <a:schemeClr val="tx1">
                    <a:lumMod val="85000"/>
                  </a:schemeClr>
                </a:solidFill>
                <a:latin typeface="Times New Roman" panose="02020603050405020304" pitchFamily="18" charset="0"/>
                <a:cs typeface="Times New Roman" panose="02020603050405020304" pitchFamily="18" charset="0"/>
              </a:rPr>
              <a:t>Mebendazole</a:t>
            </a:r>
            <a:r>
              <a:rPr lang="en-US" sz="2400" dirty="0">
                <a:solidFill>
                  <a:schemeClr val="tx1">
                    <a:lumMod val="85000"/>
                  </a:schemeClr>
                </a:solidFill>
                <a:latin typeface="Times New Roman" panose="02020603050405020304" pitchFamily="18" charset="0"/>
                <a:cs typeface="Times New Roman" panose="02020603050405020304" pitchFamily="18" charset="0"/>
              </a:rPr>
              <a:t>.</a:t>
            </a:r>
          </a:p>
          <a:p>
            <a:pPr algn="l"/>
            <a:endParaRPr lang="en-US" sz="2800" b="1" dirty="0">
              <a:solidFill>
                <a:schemeClr val="tx1">
                  <a:lumMod val="8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71210208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wheel(1)">
                                      <p:cBhvr>
                                        <p:cTn id="7" dur="20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xEl>
                                              <p:pRg st="9" end="9"/>
                                            </p:txEl>
                                          </p:spTgt>
                                        </p:tgtEl>
                                        <p:attrNameLst>
                                          <p:attrName>style.visibility</p:attrName>
                                        </p:attrNameLst>
                                      </p:cBhvr>
                                      <p:to>
                                        <p:strVal val="visible"/>
                                      </p:to>
                                    </p:set>
                                    <p:animEffect transition="in" filter="wheel(1)">
                                      <p:cBhvr>
                                        <p:cTn id="12" dur="20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5181" y="101364"/>
            <a:ext cx="8809307" cy="5386090"/>
          </a:xfrm>
          <a:prstGeom prst="rect">
            <a:avLst/>
          </a:prstGeom>
          <a:noFill/>
        </p:spPr>
        <p:txBody>
          <a:bodyPr wrap="square" rtlCol="0">
            <a:spAutoFit/>
          </a:bodyPr>
          <a:lstStyle/>
          <a:p>
            <a:pPr algn="l"/>
            <a:r>
              <a:rPr lang="en-US" sz="2800" b="1" dirty="0" smtClean="0">
                <a:solidFill>
                  <a:schemeClr val="tx1">
                    <a:lumMod val="85000"/>
                  </a:schemeClr>
                </a:solidFill>
                <a:latin typeface="Times New Roman" panose="02020603050405020304" pitchFamily="18" charset="0"/>
                <a:cs typeface="Times New Roman" panose="02020603050405020304" pitchFamily="18" charset="0"/>
              </a:rPr>
              <a:t>NEMATODA</a:t>
            </a:r>
          </a:p>
          <a:p>
            <a:pPr algn="ctr"/>
            <a:r>
              <a:rPr lang="en-US" sz="2400" b="1" dirty="0">
                <a:solidFill>
                  <a:srgbClr val="FFC000"/>
                </a:solidFill>
                <a:latin typeface="Times New Roman" panose="02020603050405020304" pitchFamily="18" charset="0"/>
                <a:cs typeface="Times New Roman" panose="02020603050405020304" pitchFamily="18" charset="0"/>
              </a:rPr>
              <a:t>Cutaneous Larva </a:t>
            </a:r>
            <a:r>
              <a:rPr lang="en-US" sz="2400" b="1" dirty="0" err="1">
                <a:solidFill>
                  <a:srgbClr val="FFC000"/>
                </a:solidFill>
                <a:latin typeface="Times New Roman" panose="02020603050405020304" pitchFamily="18" charset="0"/>
                <a:cs typeface="Times New Roman" panose="02020603050405020304" pitchFamily="18" charset="0"/>
              </a:rPr>
              <a:t>Migrans</a:t>
            </a:r>
            <a:r>
              <a:rPr lang="en-US"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l"/>
            <a:r>
              <a:rPr lang="en-US" sz="2400" dirty="0" smtClean="0">
                <a:latin typeface="Times New Roman" panose="02020603050405020304" pitchFamily="18" charset="0"/>
                <a:cs typeface="Times New Roman" panose="02020603050405020304" pitchFamily="18" charset="0"/>
              </a:rPr>
              <a:t> </a:t>
            </a:r>
            <a:r>
              <a:rPr lang="en-US" sz="2400" dirty="0" smtClean="0">
                <a:solidFill>
                  <a:schemeClr val="tx1">
                    <a:lumMod val="85000"/>
                  </a:schemeClr>
                </a:solidFill>
                <a:latin typeface="Times New Roman" panose="02020603050405020304" pitchFamily="18" charset="0"/>
                <a:cs typeface="Times New Roman" panose="02020603050405020304" pitchFamily="18" charset="0"/>
              </a:rPr>
              <a:t>This condition may be compared with V.L.M. It occurs in man and other hosts and is caused by the larvae of nematodes which inter the skin and migrate in it ,caused papules and inflamed tracks ,sometimes with thickening of the skin and pruritus.</a:t>
            </a:r>
          </a:p>
          <a:p>
            <a:pPr algn="l"/>
            <a:r>
              <a:rPr lang="en-US" sz="2400" dirty="0" smtClean="0">
                <a:solidFill>
                  <a:schemeClr val="tx1">
                    <a:lumMod val="85000"/>
                  </a:schemeClr>
                </a:solidFill>
                <a:latin typeface="Times New Roman" panose="02020603050405020304" pitchFamily="18" charset="0"/>
                <a:cs typeface="Times New Roman" panose="02020603050405020304" pitchFamily="18" charset="0"/>
              </a:rPr>
              <a:t>The nematodes whose larvae may cause it</a:t>
            </a:r>
          </a:p>
          <a:p>
            <a:pPr algn="l"/>
            <a:r>
              <a:rPr lang="en-US" sz="2400" dirty="0" smtClean="0">
                <a:solidFill>
                  <a:schemeClr val="tx1">
                    <a:lumMod val="85000"/>
                  </a:schemeClr>
                </a:solidFill>
                <a:latin typeface="Times New Roman" panose="02020603050405020304" pitchFamily="18" charset="0"/>
                <a:cs typeface="Times New Roman" panose="02020603050405020304" pitchFamily="18" charset="0"/>
              </a:rPr>
              <a:t>-</a:t>
            </a:r>
            <a:r>
              <a:rPr lang="en-US" sz="2400" dirty="0" smtClean="0">
                <a:solidFill>
                  <a:srgbClr val="FFC000"/>
                </a:solidFill>
                <a:latin typeface="Times New Roman" panose="02020603050405020304" pitchFamily="18" charset="0"/>
                <a:cs typeface="Times New Roman" panose="02020603050405020304" pitchFamily="18" charset="0"/>
              </a:rPr>
              <a:t> </a:t>
            </a:r>
            <a:r>
              <a:rPr lang="en-US" sz="2400" i="1" dirty="0" err="1" smtClean="0">
                <a:solidFill>
                  <a:srgbClr val="FFC000"/>
                </a:solidFill>
                <a:latin typeface="Times New Roman" panose="02020603050405020304" pitchFamily="18" charset="0"/>
                <a:cs typeface="Times New Roman" panose="02020603050405020304" pitchFamily="18" charset="0"/>
              </a:rPr>
              <a:t>A.caninum</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i="1" dirty="0" smtClean="0">
                <a:solidFill>
                  <a:schemeClr val="tx1">
                    <a:lumMod val="85000"/>
                  </a:schemeClr>
                </a:solidFill>
                <a:latin typeface="Times New Roman" panose="02020603050405020304" pitchFamily="18" charset="0"/>
                <a:cs typeface="Times New Roman" panose="02020603050405020304" pitchFamily="18" charset="0"/>
              </a:rPr>
              <a:t>- </a:t>
            </a:r>
            <a:r>
              <a:rPr lang="en-US" sz="2400" i="1" dirty="0" err="1" smtClean="0">
                <a:solidFill>
                  <a:srgbClr val="FFC000"/>
                </a:solidFill>
                <a:latin typeface="Times New Roman" panose="02020603050405020304" pitchFamily="18" charset="0"/>
                <a:cs typeface="Times New Roman" panose="02020603050405020304" pitchFamily="18" charset="0"/>
              </a:rPr>
              <a:t>A.braziliense</a:t>
            </a:r>
            <a:r>
              <a:rPr lang="en-US" sz="2400" i="1" dirty="0" smtClean="0">
                <a:solidFill>
                  <a:srgbClr val="FFC000"/>
                </a:solidFill>
                <a:latin typeface="Times New Roman" panose="02020603050405020304" pitchFamily="18" charset="0"/>
                <a:cs typeface="Times New Roman" panose="02020603050405020304" pitchFamily="18" charset="0"/>
              </a:rPr>
              <a:t> </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i="1" dirty="0" smtClean="0">
                <a:solidFill>
                  <a:schemeClr val="tx1">
                    <a:lumMod val="85000"/>
                  </a:schemeClr>
                </a:solidFill>
                <a:latin typeface="Times New Roman" panose="02020603050405020304" pitchFamily="18" charset="0"/>
                <a:cs typeface="Times New Roman" panose="02020603050405020304" pitchFamily="18" charset="0"/>
              </a:rPr>
              <a:t>- </a:t>
            </a:r>
            <a:r>
              <a:rPr lang="en-US" sz="2400" i="1" dirty="0" err="1" smtClean="0">
                <a:solidFill>
                  <a:srgbClr val="FFC000"/>
                </a:solidFill>
                <a:latin typeface="Times New Roman" panose="02020603050405020304" pitchFamily="18" charset="0"/>
                <a:cs typeface="Times New Roman" panose="02020603050405020304" pitchFamily="18" charset="0"/>
              </a:rPr>
              <a:t>Uncinaria</a:t>
            </a:r>
            <a:r>
              <a:rPr lang="en-US" sz="2400" i="1" dirty="0" smtClean="0">
                <a:solidFill>
                  <a:srgbClr val="FFC000"/>
                </a:solidFill>
                <a:latin typeface="Times New Roman" panose="02020603050405020304" pitchFamily="18" charset="0"/>
                <a:cs typeface="Times New Roman" panose="02020603050405020304" pitchFamily="18" charset="0"/>
              </a:rPr>
              <a:t> </a:t>
            </a:r>
            <a:r>
              <a:rPr lang="en-US" sz="2400" i="1" dirty="0" err="1">
                <a:solidFill>
                  <a:srgbClr val="FFC000"/>
                </a:solidFill>
                <a:latin typeface="Times New Roman" panose="02020603050405020304" pitchFamily="18" charset="0"/>
                <a:cs typeface="Times New Roman" panose="02020603050405020304" pitchFamily="18" charset="0"/>
              </a:rPr>
              <a:t>stenocephala</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i="1" dirty="0" smtClean="0">
                <a:solidFill>
                  <a:schemeClr val="tx1">
                    <a:lumMod val="85000"/>
                  </a:schemeClr>
                </a:solidFill>
                <a:latin typeface="Times New Roman" panose="02020603050405020304" pitchFamily="18" charset="0"/>
                <a:cs typeface="Times New Roman" panose="02020603050405020304" pitchFamily="18" charset="0"/>
              </a:rPr>
              <a:t>- </a:t>
            </a:r>
            <a:r>
              <a:rPr lang="en-US" sz="2400" i="1" dirty="0" err="1" smtClean="0">
                <a:solidFill>
                  <a:srgbClr val="FFC000"/>
                </a:solidFill>
                <a:latin typeface="Times New Roman" panose="02020603050405020304" pitchFamily="18" charset="0"/>
                <a:cs typeface="Times New Roman" panose="02020603050405020304" pitchFamily="18" charset="0"/>
              </a:rPr>
              <a:t>A.duoddenale</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i="1" dirty="0" smtClean="0">
                <a:solidFill>
                  <a:schemeClr val="tx1">
                    <a:lumMod val="85000"/>
                  </a:schemeClr>
                </a:solidFill>
                <a:latin typeface="Times New Roman" panose="02020603050405020304" pitchFamily="18" charset="0"/>
                <a:cs typeface="Times New Roman" panose="02020603050405020304" pitchFamily="18" charset="0"/>
              </a:rPr>
              <a:t>-</a:t>
            </a:r>
            <a:r>
              <a:rPr lang="en-US" sz="2400" i="1" dirty="0" smtClean="0">
                <a:solidFill>
                  <a:srgbClr val="FFC000"/>
                </a:solidFill>
                <a:latin typeface="Times New Roman" panose="02020603050405020304" pitchFamily="18" charset="0"/>
                <a:cs typeface="Times New Roman" panose="02020603050405020304" pitchFamily="18" charset="0"/>
              </a:rPr>
              <a:t> </a:t>
            </a:r>
            <a:r>
              <a:rPr lang="en-US" sz="2400" i="1" dirty="0" err="1" smtClean="0">
                <a:solidFill>
                  <a:srgbClr val="FFC000"/>
                </a:solidFill>
                <a:latin typeface="Times New Roman" panose="02020603050405020304" pitchFamily="18" charset="0"/>
                <a:cs typeface="Times New Roman" panose="02020603050405020304" pitchFamily="18" charset="0"/>
              </a:rPr>
              <a:t>B.phlebtomum</a:t>
            </a:r>
            <a:endParaRPr lang="en-US" sz="2400" dirty="0">
              <a:solidFill>
                <a:srgbClr val="FFC000"/>
              </a:solidFill>
              <a:latin typeface="Times New Roman" panose="02020603050405020304" pitchFamily="18" charset="0"/>
              <a:cs typeface="Times New Roman" panose="02020603050405020304" pitchFamily="18" charset="0"/>
            </a:endParaRPr>
          </a:p>
          <a:p>
            <a:pPr algn="l"/>
            <a:r>
              <a:rPr lang="en-US" sz="2400" i="1" dirty="0" smtClean="0">
                <a:solidFill>
                  <a:schemeClr val="tx1">
                    <a:lumMod val="85000"/>
                  </a:schemeClr>
                </a:solidFill>
                <a:latin typeface="Times New Roman" panose="02020603050405020304" pitchFamily="18" charset="0"/>
                <a:cs typeface="Times New Roman" panose="02020603050405020304" pitchFamily="18" charset="0"/>
              </a:rPr>
              <a:t>-</a:t>
            </a:r>
            <a:r>
              <a:rPr lang="en-US" sz="2400" i="1" dirty="0" smtClean="0">
                <a:solidFill>
                  <a:srgbClr val="FFC000"/>
                </a:solidFill>
                <a:latin typeface="Times New Roman" panose="02020603050405020304" pitchFamily="18" charset="0"/>
                <a:cs typeface="Times New Roman" panose="02020603050405020304" pitchFamily="18" charset="0"/>
              </a:rPr>
              <a:t> </a:t>
            </a:r>
            <a:r>
              <a:rPr lang="en-US" sz="2400" i="1" dirty="0" err="1" smtClean="0">
                <a:solidFill>
                  <a:srgbClr val="FFC000"/>
                </a:solidFill>
                <a:latin typeface="Times New Roman" panose="02020603050405020304" pitchFamily="18" charset="0"/>
                <a:cs typeface="Times New Roman" panose="02020603050405020304" pitchFamily="18" charset="0"/>
              </a:rPr>
              <a:t>Strongyloides</a:t>
            </a:r>
            <a:r>
              <a:rPr lang="en-US" sz="2400" i="1" dirty="0" smtClean="0">
                <a:solidFill>
                  <a:srgbClr val="FFC000"/>
                </a:solidFill>
                <a:latin typeface="Times New Roman" panose="02020603050405020304" pitchFamily="18" charset="0"/>
                <a:cs typeface="Times New Roman" panose="02020603050405020304" pitchFamily="18" charset="0"/>
              </a:rPr>
              <a:t> </a:t>
            </a:r>
            <a:r>
              <a:rPr lang="en-US" sz="2400" i="1" dirty="0" err="1">
                <a:solidFill>
                  <a:srgbClr val="FFC000"/>
                </a:solidFill>
                <a:latin typeface="Times New Roman" panose="02020603050405020304" pitchFamily="18" charset="0"/>
                <a:cs typeface="Times New Roman" panose="02020603050405020304" pitchFamily="18" charset="0"/>
              </a:rPr>
              <a:t>spp</a:t>
            </a:r>
            <a:endParaRPr lang="en-US" sz="2400" dirty="0">
              <a:solidFill>
                <a:srgbClr val="FFC000"/>
              </a:solidFill>
              <a:latin typeface="Times New Roman" panose="02020603050405020304" pitchFamily="18" charset="0"/>
              <a:cs typeface="Times New Roman" panose="02020603050405020304" pitchFamily="18" charset="0"/>
            </a:endParaRPr>
          </a:p>
          <a:p>
            <a:pPr algn="l"/>
            <a:endParaRPr lang="en-US" sz="2800" b="1" dirty="0">
              <a:solidFill>
                <a:schemeClr val="tx1">
                  <a:lumMod val="8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71210208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4">
                                            <p:txEl>
                                              <p:pRg st="1" end="1"/>
                                            </p:txEl>
                                          </p:spTgt>
                                        </p:tgtEl>
                                        <p:attrNameLst>
                                          <p:attrName>r</p:attrName>
                                        </p:attrNameLst>
                                      </p:cBhvr>
                                    </p:animRot>
                                    <p:animRot by="-240000">
                                      <p:cBhvr>
                                        <p:cTn id="7" dur="200" fill="hold">
                                          <p:stCondLst>
                                            <p:cond delay="200"/>
                                          </p:stCondLst>
                                        </p:cTn>
                                        <p:tgtEl>
                                          <p:spTgt spid="4">
                                            <p:txEl>
                                              <p:pRg st="1" end="1"/>
                                            </p:txEl>
                                          </p:spTgt>
                                        </p:tgtEl>
                                        <p:attrNameLst>
                                          <p:attrName>r</p:attrName>
                                        </p:attrNameLst>
                                      </p:cBhvr>
                                    </p:animRot>
                                    <p:animRot by="240000">
                                      <p:cBhvr>
                                        <p:cTn id="8" dur="200" fill="hold">
                                          <p:stCondLst>
                                            <p:cond delay="400"/>
                                          </p:stCondLst>
                                        </p:cTn>
                                        <p:tgtEl>
                                          <p:spTgt spid="4">
                                            <p:txEl>
                                              <p:pRg st="1" end="1"/>
                                            </p:txEl>
                                          </p:spTgt>
                                        </p:tgtEl>
                                        <p:attrNameLst>
                                          <p:attrName>r</p:attrName>
                                        </p:attrNameLst>
                                      </p:cBhvr>
                                    </p:animRot>
                                    <p:animRot by="-240000">
                                      <p:cBhvr>
                                        <p:cTn id="9" dur="200" fill="hold">
                                          <p:stCondLst>
                                            <p:cond delay="600"/>
                                          </p:stCondLst>
                                        </p:cTn>
                                        <p:tgtEl>
                                          <p:spTgt spid="4">
                                            <p:txEl>
                                              <p:pRg st="1" end="1"/>
                                            </p:txEl>
                                          </p:spTgt>
                                        </p:tgtEl>
                                        <p:attrNameLst>
                                          <p:attrName>r</p:attrName>
                                        </p:attrNameLst>
                                      </p:cBhvr>
                                    </p:animRot>
                                    <p:animRot by="120000">
                                      <p:cBhvr>
                                        <p:cTn id="10" dur="200" fill="hold">
                                          <p:stCondLst>
                                            <p:cond delay="800"/>
                                          </p:stCondLst>
                                        </p:cTn>
                                        <p:tgtEl>
                                          <p:spTgt spid="4">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عنصري">
  <a:themeElements>
    <a:clrScheme name="عنصري">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عنصري">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عنصري">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5868</TotalTime>
  <Words>502</Words>
  <Application>Microsoft Office PowerPoint</Application>
  <PresentationFormat>عرض على الشاشة (9:16)‏</PresentationFormat>
  <Paragraphs>129</Paragraphs>
  <Slides>19</Slides>
  <Notes>0</Notes>
  <HiddenSlides>0</HiddenSlides>
  <MMClips>0</MMClips>
  <ScaleCrop>false</ScaleCrop>
  <HeadingPairs>
    <vt:vector size="4" baseType="variant">
      <vt:variant>
        <vt:lpstr>سمة</vt:lpstr>
      </vt:variant>
      <vt:variant>
        <vt:i4>1</vt:i4>
      </vt:variant>
      <vt:variant>
        <vt:lpstr>عناوين الشرائح</vt:lpstr>
      </vt:variant>
      <vt:variant>
        <vt:i4>19</vt:i4>
      </vt:variant>
    </vt:vector>
  </HeadingPairs>
  <TitlesOfParts>
    <vt:vector size="20" baseType="lpstr">
      <vt:lpstr>عنصري</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Ali Al-Basrawi</dc:creator>
  <cp:lastModifiedBy>THINK PAD</cp:lastModifiedBy>
  <cp:revision>5</cp:revision>
  <dcterms:created xsi:type="dcterms:W3CDTF">2018-10-26T13:38:13Z</dcterms:created>
  <dcterms:modified xsi:type="dcterms:W3CDTF">2018-10-31T02:10:32Z</dcterms:modified>
</cp:coreProperties>
</file>